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312" r:id="rId3"/>
    <p:sldId id="261" r:id="rId4"/>
    <p:sldId id="321" r:id="rId5"/>
    <p:sldId id="310" r:id="rId6"/>
    <p:sldId id="299" r:id="rId7"/>
    <p:sldId id="305" r:id="rId8"/>
    <p:sldId id="264" r:id="rId9"/>
    <p:sldId id="266" r:id="rId10"/>
    <p:sldId id="269" r:id="rId11"/>
    <p:sldId id="323" r:id="rId12"/>
    <p:sldId id="324" r:id="rId13"/>
    <p:sldId id="287" r:id="rId14"/>
    <p:sldId id="325" r:id="rId15"/>
    <p:sldId id="314" r:id="rId16"/>
    <p:sldId id="317" r:id="rId17"/>
    <p:sldId id="326" r:id="rId18"/>
    <p:sldId id="318" r:id="rId19"/>
    <p:sldId id="322" r:id="rId20"/>
    <p:sldId id="319" r:id="rId21"/>
    <p:sldId id="320" r:id="rId22"/>
    <p:sldId id="278" r:id="rId23"/>
    <p:sldId id="275" r:id="rId24"/>
    <p:sldId id="308" r:id="rId25"/>
    <p:sldId id="309" r:id="rId26"/>
    <p:sldId id="294" r:id="rId27"/>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49"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49"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49"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49"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49" charset="-128"/>
        <a:cs typeface="+mn-cs"/>
      </a:defRPr>
    </a:lvl5pPr>
    <a:lvl6pPr marL="2286000" algn="l" defTabSz="914400" rtl="0" eaLnBrk="1" latinLnBrk="0" hangingPunct="1">
      <a:defRPr sz="2400" kern="1200">
        <a:solidFill>
          <a:schemeClr val="tx1"/>
        </a:solidFill>
        <a:latin typeface="Arial" charset="0"/>
        <a:ea typeface="ＭＳ Ｐゴシック" pitchFamily="49" charset="-128"/>
        <a:cs typeface="+mn-cs"/>
      </a:defRPr>
    </a:lvl6pPr>
    <a:lvl7pPr marL="2743200" algn="l" defTabSz="914400" rtl="0" eaLnBrk="1" latinLnBrk="0" hangingPunct="1">
      <a:defRPr sz="2400" kern="1200">
        <a:solidFill>
          <a:schemeClr val="tx1"/>
        </a:solidFill>
        <a:latin typeface="Arial" charset="0"/>
        <a:ea typeface="ＭＳ Ｐゴシック" pitchFamily="49" charset="-128"/>
        <a:cs typeface="+mn-cs"/>
      </a:defRPr>
    </a:lvl7pPr>
    <a:lvl8pPr marL="3200400" algn="l" defTabSz="914400" rtl="0" eaLnBrk="1" latinLnBrk="0" hangingPunct="1">
      <a:defRPr sz="2400" kern="1200">
        <a:solidFill>
          <a:schemeClr val="tx1"/>
        </a:solidFill>
        <a:latin typeface="Arial" charset="0"/>
        <a:ea typeface="ＭＳ Ｐゴシック" pitchFamily="49" charset="-128"/>
        <a:cs typeface="+mn-cs"/>
      </a:defRPr>
    </a:lvl8pPr>
    <a:lvl9pPr marL="3657600" algn="l" defTabSz="914400" rtl="0" eaLnBrk="1" latinLnBrk="0" hangingPunct="1">
      <a:defRPr sz="2400" kern="1200">
        <a:solidFill>
          <a:schemeClr val="tx1"/>
        </a:solidFill>
        <a:latin typeface="Arial" charset="0"/>
        <a:ea typeface="ＭＳ Ｐゴシック"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064339"/>
    <a:srgbClr val="0C533A"/>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83" autoAdjust="0"/>
    <p:restoredTop sz="94660"/>
  </p:normalViewPr>
  <p:slideViewPr>
    <p:cSldViewPr snapToGrid="0" snapToObjects="1">
      <p:cViewPr varScale="1">
        <p:scale>
          <a:sx n="89" d="100"/>
          <a:sy n="89" d="100"/>
        </p:scale>
        <p:origin x="94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FE7D07A-BC5B-4415-897B-7AC4B32090A1}" type="datetimeFigureOut">
              <a:rPr lang="en-US" smtClean="0"/>
              <a:pPr/>
              <a:t>4/16/2014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3B0A978-E045-49E2-8803-3127620D23DF}" type="slidenum">
              <a:rPr lang="en-US" smtClean="0"/>
              <a:pPr/>
              <a:t>‹#›</a:t>
            </a:fld>
            <a:endParaRPr lang="en-US" dirty="0"/>
          </a:p>
        </p:txBody>
      </p:sp>
    </p:spTree>
    <p:extLst>
      <p:ext uri="{BB962C8B-B14F-4D97-AF65-F5344CB8AC3E}">
        <p14:creationId xmlns:p14="http://schemas.microsoft.com/office/powerpoint/2010/main" val="1778541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321F0B1-B070-4D81-91F8-9C6760F2F200}" type="datetimeFigureOut">
              <a:rPr lang="en-US" smtClean="0"/>
              <a:t>4/16/2014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E1E8BF2-C1E7-44B5-8520-2DBE013E06A5}" type="slidenum">
              <a:rPr lang="en-US" smtClean="0"/>
              <a:t>‹#›</a:t>
            </a:fld>
            <a:endParaRPr lang="en-US"/>
          </a:p>
        </p:txBody>
      </p:sp>
    </p:spTree>
    <p:extLst>
      <p:ext uri="{BB962C8B-B14F-4D97-AF65-F5344CB8AC3E}">
        <p14:creationId xmlns:p14="http://schemas.microsoft.com/office/powerpoint/2010/main" val="249277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smtClean="0"/>
              <a:t>You know this stuff….</a:t>
            </a:r>
          </a:p>
        </p:txBody>
      </p:sp>
    </p:spTree>
    <p:extLst>
      <p:ext uri="{BB962C8B-B14F-4D97-AF65-F5344CB8AC3E}">
        <p14:creationId xmlns:p14="http://schemas.microsoft.com/office/powerpoint/2010/main" val="18677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smtClean="0"/>
          </a:p>
        </p:txBody>
      </p:sp>
      <p:sp>
        <p:nvSpPr>
          <p:cNvPr id="37892" name="Slide Number Placeholder 3"/>
          <p:cNvSpPr>
            <a:spLocks noGrp="1"/>
          </p:cNvSpPr>
          <p:nvPr>
            <p:ph type="sldNum" sz="quarter" idx="5"/>
          </p:nvPr>
        </p:nvSpPr>
        <p:spPr>
          <a:noFill/>
        </p:spPr>
        <p:txBody>
          <a:bodyPr/>
          <a:lstStyle/>
          <a:p>
            <a:fld id="{028440B5-9370-4154-9C62-B2C3B7107E2A}" type="slidenum">
              <a:rPr lang="en-US" smtClean="0"/>
              <a:pPr/>
              <a:t>24</a:t>
            </a:fld>
            <a:endParaRPr lang="en-US" smtClean="0"/>
          </a:p>
        </p:txBody>
      </p:sp>
    </p:spTree>
    <p:extLst>
      <p:ext uri="{BB962C8B-B14F-4D97-AF65-F5344CB8AC3E}">
        <p14:creationId xmlns:p14="http://schemas.microsoft.com/office/powerpoint/2010/main" val="86129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smtClean="0"/>
              <a:t>You know this stuff….</a:t>
            </a:r>
          </a:p>
        </p:txBody>
      </p:sp>
    </p:spTree>
    <p:extLst>
      <p:ext uri="{BB962C8B-B14F-4D97-AF65-F5344CB8AC3E}">
        <p14:creationId xmlns:p14="http://schemas.microsoft.com/office/powerpoint/2010/main" val="423887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75000"/>
                    <a:lumOff val="2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320230D-BB2C-4564-A948-391A8E872C42}" type="datetime1">
              <a:rPr lang="en-US"/>
              <a:pPr>
                <a:defRPr/>
              </a:pPr>
              <a:t>4/16/2014</a:t>
            </a:fld>
            <a:endParaRPr lang="en-US" dirty="0"/>
          </a:p>
        </p:txBody>
      </p:sp>
      <p:sp>
        <p:nvSpPr>
          <p:cNvPr id="5" name="Footer Placeholder 4"/>
          <p:cNvSpPr>
            <a:spLocks noGrp="1"/>
          </p:cNvSpPr>
          <p:nvPr>
            <p:ph type="ftr" sz="quarter" idx="11"/>
          </p:nvPr>
        </p:nvSpPr>
        <p:spPr/>
        <p:txBody>
          <a:bodyPr/>
          <a:lstStyle>
            <a:lvl1pPr>
              <a:defRPr b="0" i="0" dirty="0">
                <a:solidFill>
                  <a:schemeClr val="tx1">
                    <a:lumMod val="65000"/>
                    <a:lumOff val="35000"/>
                  </a:schemeClr>
                </a:solidFill>
                <a:latin typeface="Gotham Book"/>
                <a:cs typeface="Gotham Book"/>
              </a:defRPr>
            </a:lvl1pPr>
          </a:lstStyle>
          <a:p>
            <a:pPr>
              <a:defRPr/>
            </a:pPr>
            <a:r>
              <a:rPr lang="en-US" dirty="0"/>
              <a:t>Footer</a:t>
            </a:r>
          </a:p>
        </p:txBody>
      </p:sp>
      <p:sp>
        <p:nvSpPr>
          <p:cNvPr id="6" name="Slide Number Placeholder 5"/>
          <p:cNvSpPr>
            <a:spLocks noGrp="1"/>
          </p:cNvSpPr>
          <p:nvPr>
            <p:ph type="sldNum" sz="quarter" idx="12"/>
          </p:nvPr>
        </p:nvSpPr>
        <p:spPr/>
        <p:txBody>
          <a:bodyPr/>
          <a:lstStyle>
            <a:lvl1pPr>
              <a:defRPr/>
            </a:lvl1pPr>
          </a:lstStyle>
          <a:p>
            <a:pPr>
              <a:defRPr/>
            </a:pPr>
            <a:fld id="{EB933015-FEB7-4CDD-9DE4-AC9F38B6DF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smtClean="0"/>
              <a:t>Click to edit Master title style</a:t>
            </a:r>
            <a:endParaRPr lang="en-US" dirty="0"/>
          </a:p>
        </p:txBody>
      </p:sp>
      <p:sp>
        <p:nvSpPr>
          <p:cNvPr id="3" name="Content Placeholder 2"/>
          <p:cNvSpPr>
            <a:spLocks noGrp="1"/>
          </p:cNvSpPr>
          <p:nvPr>
            <p:ph idx="1"/>
          </p:nvPr>
        </p:nvSpPr>
        <p:spPr>
          <a:xfrm>
            <a:off x="457200" y="2059668"/>
            <a:ext cx="8229600" cy="4066495"/>
          </a:xfrm>
          <a:prstGeom prst="rect">
            <a:avLst/>
          </a:prstGeom>
        </p:spPr>
        <p:txBody>
          <a:bodyPr/>
          <a:lstStyle>
            <a:lvl1pPr>
              <a:buClr>
                <a:schemeClr val="tx1">
                  <a:lumMod val="75000"/>
                  <a:lumOff val="25000"/>
                </a:schemeClr>
              </a:buClr>
              <a:buFont typeface="Wingdings" charset="2"/>
              <a:buChar char="§"/>
              <a:defRPr sz="2800" b="0" i="0">
                <a:solidFill>
                  <a:schemeClr val="tx1">
                    <a:lumMod val="75000"/>
                    <a:lumOff val="25000"/>
                  </a:schemeClr>
                </a:solidFill>
                <a:latin typeface="Gotham Book"/>
                <a:cs typeface="Gotham Book"/>
              </a:defRPr>
            </a:lvl1pPr>
            <a:lvl2pPr>
              <a:buClr>
                <a:schemeClr val="tx1">
                  <a:lumMod val="75000"/>
                  <a:lumOff val="25000"/>
                </a:schemeClr>
              </a:buClr>
              <a:buSzPct val="85000"/>
              <a:buFont typeface="Wingdings" charset="2"/>
              <a:buChar char="§"/>
              <a:defRPr sz="24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a:defRPr/>
            </a:lvl1pPr>
          </a:lstStyle>
          <a:p>
            <a:pPr>
              <a:defRPr/>
            </a:pPr>
            <a:fld id="{A7CF77A3-745A-4226-879B-95CBCCE59609}" type="datetime1">
              <a:rPr lang="en-US"/>
              <a:pPr>
                <a:defRPr/>
              </a:pPr>
              <a:t>4/16/2014</a:t>
            </a:fld>
            <a:endParaRPr lang="en-US" dirty="0"/>
          </a:p>
        </p:txBody>
      </p:sp>
      <p:sp>
        <p:nvSpPr>
          <p:cNvPr id="5" name="Footer Placeholder 4"/>
          <p:cNvSpPr>
            <a:spLocks noGrp="1"/>
          </p:cNvSpPr>
          <p:nvPr>
            <p:ph type="ftr" sz="quarter" idx="11"/>
          </p:nvPr>
        </p:nvSpPr>
        <p:spPr/>
        <p:txBody>
          <a:bodyPr/>
          <a:lstStyle>
            <a:lvl1pPr>
              <a:defRPr b="0" i="0" dirty="0">
                <a:solidFill>
                  <a:schemeClr val="tx1">
                    <a:lumMod val="65000"/>
                    <a:lumOff val="35000"/>
                  </a:schemeClr>
                </a:solidFill>
                <a:latin typeface="Gotham Book"/>
                <a:cs typeface="Gotham Book"/>
              </a:defRPr>
            </a:lvl1pPr>
          </a:lstStyle>
          <a:p>
            <a:pPr>
              <a:defRPr/>
            </a:pPr>
            <a:r>
              <a:rPr lang="en-US" dirty="0"/>
              <a:t>Footer</a:t>
            </a:r>
          </a:p>
        </p:txBody>
      </p:sp>
      <p:sp>
        <p:nvSpPr>
          <p:cNvPr id="6" name="Slide Number Placeholder 5"/>
          <p:cNvSpPr>
            <a:spLocks noGrp="1"/>
          </p:cNvSpPr>
          <p:nvPr>
            <p:ph type="sldNum" sz="quarter" idx="12"/>
          </p:nvPr>
        </p:nvSpPr>
        <p:spPr/>
        <p:txBody>
          <a:bodyPr/>
          <a:lstStyle>
            <a:lvl1pPr>
              <a:defRPr/>
            </a:lvl1pPr>
          </a:lstStyle>
          <a:p>
            <a:pPr>
              <a:defRPr/>
            </a:pPr>
            <a:fld id="{2CC48E07-B318-45DC-84FF-B284489F989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smtClean="0"/>
              <a:t>Click to edit Master title style</a:t>
            </a:r>
            <a:endParaRPr lang="en-US" dirty="0"/>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Content Placeholder 2"/>
          <p:cNvSpPr>
            <a:spLocks noGrp="1"/>
          </p:cNvSpPr>
          <p:nvPr>
            <p:ph idx="13"/>
          </p:nvPr>
        </p:nvSpPr>
        <p:spPr>
          <a:xfrm>
            <a:off x="4736096"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3"/>
          <p:cNvSpPr>
            <a:spLocks noGrp="1"/>
          </p:cNvSpPr>
          <p:nvPr>
            <p:ph type="dt" sz="half" idx="14"/>
          </p:nvPr>
        </p:nvSpPr>
        <p:spPr/>
        <p:txBody>
          <a:bodyPr/>
          <a:lstStyle>
            <a:lvl1pPr>
              <a:defRPr/>
            </a:lvl1pPr>
          </a:lstStyle>
          <a:p>
            <a:pPr>
              <a:defRPr/>
            </a:pPr>
            <a:fld id="{2778AB07-4844-40B2-BDAB-4770EB68F869}" type="datetime1">
              <a:rPr lang="en-US"/>
              <a:pPr>
                <a:defRPr/>
              </a:pPr>
              <a:t>4/16/2014</a:t>
            </a:fld>
            <a:endParaRPr lang="en-US" dirty="0"/>
          </a:p>
        </p:txBody>
      </p:sp>
      <p:sp>
        <p:nvSpPr>
          <p:cNvPr id="6" name="Footer Placeholder 4"/>
          <p:cNvSpPr>
            <a:spLocks noGrp="1"/>
          </p:cNvSpPr>
          <p:nvPr>
            <p:ph type="ftr" sz="quarter" idx="15"/>
          </p:nvPr>
        </p:nvSpPr>
        <p:spPr/>
        <p:txBody>
          <a:bodyPr/>
          <a:lstStyle>
            <a:lvl1pPr>
              <a:defRPr b="0" i="0" dirty="0">
                <a:solidFill>
                  <a:schemeClr val="tx1">
                    <a:lumMod val="65000"/>
                    <a:lumOff val="35000"/>
                  </a:schemeClr>
                </a:solidFill>
                <a:latin typeface="Gotham Book"/>
                <a:cs typeface="Gotham Book"/>
              </a:defRPr>
            </a:lvl1pPr>
          </a:lstStyle>
          <a:p>
            <a:pPr>
              <a:defRPr/>
            </a:pPr>
            <a:r>
              <a:rPr lang="en-US" dirty="0"/>
              <a:t>Footer</a:t>
            </a:r>
          </a:p>
        </p:txBody>
      </p:sp>
      <p:sp>
        <p:nvSpPr>
          <p:cNvPr id="7" name="Slide Number Placeholder 5"/>
          <p:cNvSpPr>
            <a:spLocks noGrp="1"/>
          </p:cNvSpPr>
          <p:nvPr>
            <p:ph type="sldNum" sz="quarter" idx="16"/>
          </p:nvPr>
        </p:nvSpPr>
        <p:spPr/>
        <p:txBody>
          <a:bodyPr/>
          <a:lstStyle>
            <a:lvl1pPr>
              <a:defRPr/>
            </a:lvl1pPr>
          </a:lstStyle>
          <a:p>
            <a:pPr>
              <a:defRPr/>
            </a:pPr>
            <a:fld id="{ECC92219-AE64-47D8-87CB-6645DFF72B7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9044"/>
            <a:ext cx="8229600" cy="821157"/>
          </a:xfrm>
          <a:prstGeom prst="rect">
            <a:avLst/>
          </a:prstGeom>
        </p:spPr>
        <p:txBody>
          <a:bodyPr>
            <a:normAutofit/>
          </a:bodyPr>
          <a:lstStyle>
            <a:lvl1pPr algn="l">
              <a:defRPr sz="3600" b="0" i="0" baseline="0">
                <a:solidFill>
                  <a:srgbClr val="18453B"/>
                </a:solidFill>
                <a:latin typeface="Gotham-Bold"/>
                <a:cs typeface="Gotham-Bold"/>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a:defRPr/>
            </a:lvl1pPr>
          </a:lstStyle>
          <a:p>
            <a:pPr>
              <a:defRPr/>
            </a:pPr>
            <a:fld id="{FD864ACD-D883-454D-BC3A-E33CA519AFEA}" type="datetime1">
              <a:rPr lang="en-US"/>
              <a:pPr>
                <a:defRPr/>
              </a:pPr>
              <a:t>4/16/2014</a:t>
            </a:fld>
            <a:endParaRPr lang="en-US" dirty="0"/>
          </a:p>
        </p:txBody>
      </p:sp>
      <p:sp>
        <p:nvSpPr>
          <p:cNvPr id="5" name="Footer Placeholder 4"/>
          <p:cNvSpPr>
            <a:spLocks noGrp="1"/>
          </p:cNvSpPr>
          <p:nvPr>
            <p:ph type="ftr" sz="quarter" idx="11"/>
          </p:nvPr>
        </p:nvSpPr>
        <p:spPr/>
        <p:txBody>
          <a:bodyPr/>
          <a:lstStyle>
            <a:lvl1pPr>
              <a:defRPr b="0" i="0" dirty="0">
                <a:solidFill>
                  <a:schemeClr val="tx1">
                    <a:lumMod val="65000"/>
                    <a:lumOff val="35000"/>
                  </a:schemeClr>
                </a:solidFill>
                <a:latin typeface="Gotham Book"/>
                <a:cs typeface="Gotham Book"/>
              </a:defRPr>
            </a:lvl1pPr>
          </a:lstStyle>
          <a:p>
            <a:pPr>
              <a:defRPr/>
            </a:pPr>
            <a:r>
              <a:rPr lang="en-US" dirty="0"/>
              <a:t>Footer</a:t>
            </a:r>
          </a:p>
        </p:txBody>
      </p:sp>
      <p:sp>
        <p:nvSpPr>
          <p:cNvPr id="6" name="Slide Number Placeholder 5"/>
          <p:cNvSpPr>
            <a:spLocks noGrp="1"/>
          </p:cNvSpPr>
          <p:nvPr>
            <p:ph type="sldNum" sz="quarter" idx="12"/>
          </p:nvPr>
        </p:nvSpPr>
        <p:spPr/>
        <p:txBody>
          <a:bodyPr/>
          <a:lstStyle>
            <a:lvl1pPr>
              <a:defRPr/>
            </a:lvl1pPr>
          </a:lstStyle>
          <a:p>
            <a:pPr>
              <a:defRPr/>
            </a:pPr>
            <a:fld id="{04EF2EC8-0463-4DCB-9DC8-9B31FB730EC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091"/>
            <a:ext cx="8229600" cy="725109"/>
          </a:xfrm>
          <a:prstGeom prst="rect">
            <a:avLst/>
          </a:prstGeom>
        </p:spPr>
        <p:txBody>
          <a:bodyPr>
            <a:normAutofit/>
          </a:bodyPr>
          <a:lstStyle>
            <a:lvl1pPr algn="l">
              <a:defRPr sz="3600" b="0" i="0">
                <a:solidFill>
                  <a:srgbClr val="18453B"/>
                </a:solidFill>
                <a:latin typeface="Gotham-Bold"/>
                <a:cs typeface="Gotham-Bold"/>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Gotham Book"/>
                <a:cs typeface="Gotham Book"/>
              </a:defRPr>
            </a:lvl1pPr>
            <a:lvl2pPr marL="457200" indent="457200" algn="l">
              <a:buClr>
                <a:schemeClr val="tx1">
                  <a:lumMod val="75000"/>
                  <a:lumOff val="25000"/>
                </a:schemeClr>
              </a:buClr>
              <a:buFont typeface="Wingdings" charset="2"/>
              <a:buChar char="§"/>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a:defRPr/>
            </a:lvl1pPr>
          </a:lstStyle>
          <a:p>
            <a:pPr>
              <a:defRPr/>
            </a:pPr>
            <a:fld id="{69DD7E2D-B0D9-4D9F-8E96-3E4372DF4B5C}" type="datetime1">
              <a:rPr lang="en-US"/>
              <a:pPr>
                <a:defRPr/>
              </a:pPr>
              <a:t>4/16/2014</a:t>
            </a:fld>
            <a:endParaRPr lang="en-US" dirty="0"/>
          </a:p>
        </p:txBody>
      </p:sp>
      <p:sp>
        <p:nvSpPr>
          <p:cNvPr id="5" name="Footer Placeholder 4"/>
          <p:cNvSpPr>
            <a:spLocks noGrp="1"/>
          </p:cNvSpPr>
          <p:nvPr>
            <p:ph type="ftr" sz="quarter" idx="11"/>
          </p:nvPr>
        </p:nvSpPr>
        <p:spPr/>
        <p:txBody>
          <a:bodyPr/>
          <a:lstStyle>
            <a:lvl1pPr>
              <a:defRPr b="0" i="0" dirty="0">
                <a:solidFill>
                  <a:schemeClr val="tx1">
                    <a:lumMod val="65000"/>
                    <a:lumOff val="35000"/>
                  </a:schemeClr>
                </a:solidFill>
                <a:latin typeface="Gotham Book"/>
                <a:cs typeface="Gotham Book"/>
              </a:defRPr>
            </a:lvl1pPr>
          </a:lstStyle>
          <a:p>
            <a:pPr>
              <a:defRPr/>
            </a:pPr>
            <a:r>
              <a:rPr lang="en-US" dirty="0"/>
              <a:t>Footer</a:t>
            </a:r>
          </a:p>
        </p:txBody>
      </p:sp>
      <p:sp>
        <p:nvSpPr>
          <p:cNvPr id="6" name="Slide Number Placeholder 5"/>
          <p:cNvSpPr>
            <a:spLocks noGrp="1"/>
          </p:cNvSpPr>
          <p:nvPr>
            <p:ph type="sldNum" sz="quarter" idx="12"/>
          </p:nvPr>
        </p:nvSpPr>
        <p:spPr/>
        <p:txBody>
          <a:bodyPr/>
          <a:lstStyle>
            <a:lvl1pPr>
              <a:defRPr/>
            </a:lvl1pPr>
          </a:lstStyle>
          <a:p>
            <a:pPr>
              <a:defRPr/>
            </a:pPr>
            <a:fld id="{10227748-CAFF-4A9A-AA33-6975B1E4F67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FFB3B570-3BA1-4B5B-9C4C-10F745BD8995}" type="slidenum">
              <a:rPr lang="en-US"/>
              <a:pPr>
                <a:defRPr/>
              </a:pPr>
              <a:t>‹#›</a:t>
            </a:fld>
            <a:endParaRPr lang="en-US"/>
          </a:p>
        </p:txBody>
      </p:sp>
    </p:spTree>
    <p:extLst>
      <p:ext uri="{BB962C8B-B14F-4D97-AF65-F5344CB8AC3E}">
        <p14:creationId xmlns:p14="http://schemas.microsoft.com/office/powerpoint/2010/main" val="4214362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08038"/>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419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419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243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Gotham Book" pitchFamily="49" charset="0"/>
              </a:defRPr>
            </a:lvl1pPr>
          </a:lstStyle>
          <a:p>
            <a:pPr>
              <a:defRPr/>
            </a:pPr>
            <a:fld id="{83095B4C-2454-4D7B-A3BB-E00F2CFBD6FF}" type="datetime1">
              <a:rPr lang="en-US"/>
              <a:pPr>
                <a:defRPr/>
              </a:pPr>
              <a:t>4/16/2014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lumMod val="65000"/>
                    <a:lumOff val="35000"/>
                  </a:schemeClr>
                </a:solidFill>
                <a:latin typeface="Gotham Book"/>
                <a:ea typeface="+mn-ea"/>
                <a:cs typeface="+mn-cs"/>
              </a:defRPr>
            </a:lvl1pPr>
          </a:lstStyle>
          <a:p>
            <a:pPr>
              <a:defRPr/>
            </a:pPr>
            <a:r>
              <a:rPr lang="en-US" dirty="0"/>
              <a:t>Footer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Gotham Book" pitchFamily="49" charset="0"/>
              </a:defRPr>
            </a:lvl1pPr>
          </a:lstStyle>
          <a:p>
            <a:pPr>
              <a:defRPr/>
            </a:pPr>
            <a:fld id="{FA294564-C8C6-46DC-A6D9-E7E6EEB5AED2}" type="slidenum">
              <a:rPr lang="en-US"/>
              <a:pPr>
                <a:defRPr/>
              </a:pPr>
              <a:t>‹#›</a:t>
            </a:fld>
            <a:endParaRPr lang="en-US" dirty="0"/>
          </a:p>
        </p:txBody>
      </p:sp>
      <p:pic>
        <p:nvPicPr>
          <p:cNvPr id="1029" name="Picture 6" descr="PP_MSU_chevron.jpg"/>
          <p:cNvPicPr>
            <a:picLocks noChangeAspect="1"/>
          </p:cNvPicPr>
          <p:nvPr/>
        </p:nvPicPr>
        <p:blipFill>
          <a:blip r:embed="rId10"/>
          <a:srcRect/>
          <a:stretch>
            <a:fillRect/>
          </a:stretch>
        </p:blipFill>
        <p:spPr bwMode="auto">
          <a:xfrm>
            <a:off x="0" y="0"/>
            <a:ext cx="9144000" cy="2460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gi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hyperlink" Target="mailto:chambe84@msu.edu"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719139"/>
            <a:ext cx="9144000" cy="992095"/>
          </a:xfrm>
          <a:prstGeom prst="rect">
            <a:avLst/>
          </a:prstGeom>
          <a:noFill/>
          <a:ln w="9525">
            <a:noFill/>
            <a:miter lim="800000"/>
            <a:headEnd/>
            <a:tailEnd/>
          </a:ln>
        </p:spPr>
        <p:txBody>
          <a:bodyPr anchor="b"/>
          <a:lstStyle/>
          <a:p>
            <a:pPr algn="ctr">
              <a:defRPr/>
            </a:pPr>
            <a:r>
              <a:rPr lang="en-US" sz="2800" dirty="0" smtClean="0">
                <a:solidFill>
                  <a:srgbClr val="0C533A"/>
                </a:solidFill>
                <a:latin typeface="Arial Black" pitchFamily="34" charset="0"/>
              </a:rPr>
              <a:t>Emergency Preparedness and Response</a:t>
            </a:r>
            <a:endParaRPr lang="en-US" sz="2800" dirty="0">
              <a:solidFill>
                <a:srgbClr val="0C533A"/>
              </a:solidFill>
              <a:latin typeface="Arial Black" pitchFamily="34" charset="0"/>
            </a:endParaRPr>
          </a:p>
        </p:txBody>
      </p:sp>
      <p:sp>
        <p:nvSpPr>
          <p:cNvPr id="5" name="Rectangle 3"/>
          <p:cNvSpPr>
            <a:spLocks noChangeArrowheads="1"/>
          </p:cNvSpPr>
          <p:nvPr/>
        </p:nvSpPr>
        <p:spPr bwMode="auto">
          <a:xfrm>
            <a:off x="0" y="1892326"/>
            <a:ext cx="9144000" cy="660355"/>
          </a:xfrm>
          <a:prstGeom prst="rect">
            <a:avLst/>
          </a:prstGeom>
          <a:noFill/>
          <a:ln w="9525">
            <a:noFill/>
            <a:miter lim="800000"/>
            <a:headEnd/>
            <a:tailEnd/>
          </a:ln>
        </p:spPr>
        <p:txBody>
          <a:bodyPr/>
          <a:lstStyle/>
          <a:p>
            <a:pPr algn="ctr">
              <a:defRPr/>
            </a:pPr>
            <a:r>
              <a:rPr lang="en-US" sz="2800" dirty="0" smtClean="0">
                <a:latin typeface="+mn-lt"/>
              </a:rPr>
              <a:t>For Program Leaders and Assistants</a:t>
            </a:r>
            <a:endParaRPr lang="en-US" sz="2800" dirty="0">
              <a:latin typeface="+mn-lt"/>
            </a:endParaRPr>
          </a:p>
        </p:txBody>
      </p:sp>
      <p:pic>
        <p:nvPicPr>
          <p:cNvPr id="7172" name="Picture 4"/>
          <p:cNvPicPr>
            <a:picLocks noChangeAspect="1" noChangeArrowheads="1"/>
          </p:cNvPicPr>
          <p:nvPr/>
        </p:nvPicPr>
        <p:blipFill>
          <a:blip r:embed="rId2"/>
          <a:stretch>
            <a:fillRect/>
          </a:stretch>
        </p:blipFill>
        <p:spPr bwMode="auto">
          <a:xfrm>
            <a:off x="472791" y="3041521"/>
            <a:ext cx="4095749" cy="3071812"/>
          </a:xfrm>
          <a:prstGeom prst="rect">
            <a:avLst/>
          </a:prstGeom>
          <a:noFill/>
          <a:ln w="9525" algn="ctr">
            <a:solidFill>
              <a:schemeClr val="tx1"/>
            </a:solidFill>
            <a:miter lim="800000"/>
            <a:headEnd/>
            <a:tailEnd/>
          </a:ln>
        </p:spPr>
      </p:pic>
      <p:sp>
        <p:nvSpPr>
          <p:cNvPr id="7" name="Rectangle 17"/>
          <p:cNvSpPr>
            <a:spLocks noChangeArrowheads="1"/>
          </p:cNvSpPr>
          <p:nvPr/>
        </p:nvSpPr>
        <p:spPr bwMode="auto">
          <a:xfrm>
            <a:off x="228600" y="6159500"/>
            <a:ext cx="8686800" cy="469900"/>
          </a:xfrm>
          <a:prstGeom prst="rect">
            <a:avLst/>
          </a:prstGeom>
          <a:noFill/>
          <a:ln w="9525">
            <a:noFill/>
            <a:miter lim="800000"/>
            <a:headEnd/>
            <a:tailEnd/>
          </a:ln>
        </p:spPr>
        <p:txBody>
          <a:bodyPr anchor="ctr"/>
          <a:lstStyle/>
          <a:p>
            <a:pPr algn="ctr">
              <a:defRPr/>
            </a:pPr>
            <a:r>
              <a:rPr lang="en-US" sz="1800" dirty="0" smtClean="0">
                <a:latin typeface="+mj-lt"/>
              </a:rPr>
              <a:t>Updated April 2014</a:t>
            </a:r>
            <a:endParaRPr lang="en-US" sz="1800" dirty="0">
              <a:latin typeface="+mj-lt"/>
            </a:endParaRPr>
          </a:p>
        </p:txBody>
      </p:sp>
      <p:sp>
        <p:nvSpPr>
          <p:cNvPr id="8"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pic>
        <p:nvPicPr>
          <p:cNvPr id="7175" name="Picture 8" descr="OSA LOGO TRANSPARENT.png"/>
          <p:cNvPicPr>
            <a:picLocks noChangeAspect="1"/>
          </p:cNvPicPr>
          <p:nvPr/>
        </p:nvPicPr>
        <p:blipFill>
          <a:blip r:embed="rId3"/>
          <a:srcRect/>
          <a:stretch>
            <a:fillRect/>
          </a:stretch>
        </p:blipFill>
        <p:spPr bwMode="auto">
          <a:xfrm>
            <a:off x="112713" y="296863"/>
            <a:ext cx="2254250" cy="422275"/>
          </a:xfrm>
          <a:prstGeom prst="rect">
            <a:avLst/>
          </a:prstGeom>
          <a:noFill/>
          <a:ln w="9525">
            <a:noFill/>
            <a:miter lim="800000"/>
            <a:headEnd/>
            <a:tailEnd/>
          </a:ln>
        </p:spPr>
      </p:pic>
      <p:sp>
        <p:nvSpPr>
          <p:cNvPr id="9" name="TextBox 8"/>
          <p:cNvSpPr txBox="1"/>
          <p:nvPr/>
        </p:nvSpPr>
        <p:spPr>
          <a:xfrm>
            <a:off x="6185647" y="5836334"/>
            <a:ext cx="638220" cy="276999"/>
          </a:xfrm>
          <a:prstGeom prst="rect">
            <a:avLst/>
          </a:prstGeom>
          <a:noFill/>
        </p:spPr>
        <p:txBody>
          <a:bodyPr wrap="square" rtlCol="0">
            <a:spAutoFit/>
          </a:bodyPr>
          <a:lstStyle/>
          <a:p>
            <a:r>
              <a:rPr lang="en-US" sz="1200" dirty="0" smtClean="0">
                <a:solidFill>
                  <a:schemeClr val="bg1"/>
                </a:solidFill>
                <a:latin typeface="+mn-lt"/>
              </a:rPr>
              <a:t>Ireland</a:t>
            </a:r>
            <a:endParaRPr lang="en-US" sz="1200" dirty="0">
              <a:solidFill>
                <a:schemeClr val="bg1"/>
              </a:solidFill>
              <a:latin typeface="+mn-lt"/>
            </a:endParaRPr>
          </a:p>
        </p:txBody>
      </p:sp>
      <p:sp>
        <p:nvSpPr>
          <p:cNvPr id="11" name="Text Box 3"/>
          <p:cNvSpPr txBox="1">
            <a:spLocks noChangeArrowheads="1"/>
          </p:cNvSpPr>
          <p:nvPr/>
        </p:nvSpPr>
        <p:spPr bwMode="auto">
          <a:xfrm>
            <a:off x="4862823" y="3544777"/>
            <a:ext cx="3986893" cy="861774"/>
          </a:xfrm>
          <a:prstGeom prst="rect">
            <a:avLst/>
          </a:prstGeom>
          <a:noFill/>
          <a:ln w="9525">
            <a:noFill/>
            <a:miter lim="800000"/>
            <a:headEnd/>
            <a:tailEnd/>
          </a:ln>
        </p:spPr>
        <p:txBody>
          <a:bodyPr wrap="square">
            <a:spAutoFit/>
          </a:bodyPr>
          <a:lstStyle/>
          <a:p>
            <a:pPr>
              <a:spcBef>
                <a:spcPts val="0"/>
              </a:spcBef>
            </a:pPr>
            <a:r>
              <a:rPr lang="en-US" sz="1800" i="1" dirty="0" smtClean="0"/>
              <a:t>Ben </a:t>
            </a:r>
            <a:r>
              <a:rPr lang="en-US" sz="1800" i="1" dirty="0"/>
              <a:t>Chamberlain	</a:t>
            </a:r>
            <a:endParaRPr lang="en-US" sz="1800" i="1" dirty="0" smtClean="0"/>
          </a:p>
          <a:p>
            <a:pPr>
              <a:spcBef>
                <a:spcPts val="0"/>
              </a:spcBef>
            </a:pPr>
            <a:r>
              <a:rPr lang="en-US" sz="1800" i="1" dirty="0" smtClean="0"/>
              <a:t>International </a:t>
            </a:r>
            <a:r>
              <a:rPr lang="en-US" sz="1800" i="1" dirty="0"/>
              <a:t>Health &amp; Safety Analyst</a:t>
            </a:r>
          </a:p>
          <a:p>
            <a:pPr>
              <a:spcBef>
                <a:spcPts val="0"/>
              </a:spcBef>
            </a:pPr>
            <a:endParaRPr lang="en-US" sz="1400" i="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20484" name="Title 1"/>
          <p:cNvSpPr>
            <a:spLocks noGrp="1"/>
          </p:cNvSpPr>
          <p:nvPr>
            <p:ph type="title"/>
          </p:nvPr>
        </p:nvSpPr>
        <p:spPr bwMode="auto">
          <a:xfrm>
            <a:off x="1" y="792163"/>
            <a:ext cx="9143999" cy="9810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lvl="1" algn="l"/>
            <a:r>
              <a:rPr lang="en-US" sz="4000" dirty="0" smtClean="0">
                <a:solidFill>
                  <a:srgbClr val="0C533A"/>
                </a:solidFill>
                <a:latin typeface="Arial Black" pitchFamily="34" charset="0"/>
                <a:ea typeface="ＭＳ Ｐゴシック" pitchFamily="49" charset="-128"/>
              </a:rPr>
              <a:t>Upon arrival                          </a:t>
            </a:r>
            <a:r>
              <a:rPr lang="en-US" sz="3100" b="1" i="1" dirty="0" smtClean="0">
                <a:solidFill>
                  <a:schemeClr val="accent6">
                    <a:lumMod val="75000"/>
                  </a:schemeClr>
                </a:solidFill>
                <a:latin typeface="+mn-lt"/>
                <a:cs typeface="Arial" panose="020B0604020202020204" pitchFamily="34" charset="0"/>
              </a:rPr>
              <a:t>Be prepared</a:t>
            </a:r>
            <a:r>
              <a:rPr lang="en-US" sz="3200" b="1" i="1" dirty="0">
                <a:solidFill>
                  <a:schemeClr val="accent6">
                    <a:lumMod val="75000"/>
                  </a:schemeClr>
                </a:solidFill>
                <a:latin typeface="+mn-lt"/>
                <a:cs typeface="Arial" panose="020B0604020202020204" pitchFamily="34" charset="0"/>
              </a:rPr>
              <a:t/>
            </a:r>
            <a:br>
              <a:rPr lang="en-US" sz="3200" b="1" i="1" dirty="0">
                <a:solidFill>
                  <a:schemeClr val="accent6">
                    <a:lumMod val="75000"/>
                  </a:schemeClr>
                </a:solidFill>
                <a:latin typeface="+mn-lt"/>
                <a:cs typeface="Arial" panose="020B0604020202020204" pitchFamily="34" charset="0"/>
              </a:rPr>
            </a:br>
            <a:r>
              <a:rPr lang="en-US" sz="3100" b="1" i="1" dirty="0">
                <a:solidFill>
                  <a:schemeClr val="accent6">
                    <a:lumMod val="75000"/>
                  </a:schemeClr>
                </a:solidFill>
                <a:latin typeface="+mn-lt"/>
                <a:cs typeface="Gotham Book"/>
              </a:rPr>
              <a:t/>
            </a:r>
            <a:br>
              <a:rPr lang="en-US" sz="3100" b="1" i="1" dirty="0">
                <a:solidFill>
                  <a:schemeClr val="accent6">
                    <a:lumMod val="75000"/>
                  </a:schemeClr>
                </a:solidFill>
                <a:latin typeface="+mn-lt"/>
                <a:cs typeface="Gotham Book"/>
              </a:rPr>
            </a:br>
            <a:endParaRPr lang="en-US" sz="3100" i="1" dirty="0" smtClean="0">
              <a:latin typeface="+mn-lt"/>
              <a:ea typeface="ＭＳ Ｐゴシック" pitchFamily="49" charset="-128"/>
            </a:endParaRPr>
          </a:p>
        </p:txBody>
      </p:sp>
      <p:sp>
        <p:nvSpPr>
          <p:cNvPr id="6" name="Rectangle 3"/>
          <p:cNvSpPr txBox="1">
            <a:spLocks noChangeArrowheads="1"/>
          </p:cNvSpPr>
          <p:nvPr/>
        </p:nvSpPr>
        <p:spPr>
          <a:xfrm>
            <a:off x="-1" y="1420969"/>
            <a:ext cx="6271709" cy="5342709"/>
          </a:xfrm>
          <a:prstGeom prst="rect">
            <a:avLst/>
          </a:prstGeom>
        </p:spPr>
        <p:txBody>
          <a:bodyPr/>
          <a:lstStyle/>
          <a:p>
            <a:pPr marL="682625" lvl="1" indent="-217488">
              <a:lnSpc>
                <a:spcPct val="90000"/>
              </a:lnSpc>
              <a:spcBef>
                <a:spcPct val="20000"/>
              </a:spcBef>
              <a:buClr>
                <a:schemeClr val="tx1">
                  <a:lumMod val="75000"/>
                  <a:lumOff val="25000"/>
                </a:schemeClr>
              </a:buClr>
              <a:buSzPct val="85000"/>
              <a:buFontTx/>
              <a:buChar char="•"/>
              <a:defRPr/>
            </a:pPr>
            <a:r>
              <a:rPr lang="en-US" sz="2800" dirty="0" smtClean="0">
                <a:solidFill>
                  <a:schemeClr val="tx1">
                    <a:lumMod val="95000"/>
                    <a:lumOff val="5000"/>
                  </a:schemeClr>
                </a:solidFill>
                <a:latin typeface="+mn-lt"/>
                <a:ea typeface="ＭＳ Ｐゴシック" charset="-128"/>
                <a:cs typeface="Arial" panose="020B0604020202020204" pitchFamily="34" charset="0"/>
              </a:rPr>
              <a:t>Test </a:t>
            </a:r>
            <a:r>
              <a:rPr lang="en-US" sz="2800" b="1" dirty="0" smtClean="0">
                <a:solidFill>
                  <a:schemeClr val="accent6">
                    <a:lumMod val="75000"/>
                  </a:schemeClr>
                </a:solidFill>
                <a:latin typeface="+mn-lt"/>
                <a:ea typeface="ＭＳ Ｐゴシック" charset="-128"/>
                <a:cs typeface="Arial" panose="020B0604020202020204" pitchFamily="34" charset="0"/>
              </a:rPr>
              <a:t>your cell phone*</a:t>
            </a:r>
          </a:p>
          <a:p>
            <a:pPr marL="682625" lvl="1" indent="-217488">
              <a:lnSpc>
                <a:spcPct val="90000"/>
              </a:lnSpc>
              <a:spcBef>
                <a:spcPct val="20000"/>
              </a:spcBef>
              <a:buClr>
                <a:schemeClr val="tx1">
                  <a:lumMod val="75000"/>
                  <a:lumOff val="25000"/>
                </a:schemeClr>
              </a:buClr>
              <a:buSzPct val="85000"/>
              <a:buFontTx/>
              <a:buChar char="•"/>
              <a:defRPr/>
            </a:pPr>
            <a:r>
              <a:rPr lang="en-US" sz="2800" dirty="0">
                <a:solidFill>
                  <a:schemeClr val="tx1">
                    <a:lumMod val="95000"/>
                    <a:lumOff val="5000"/>
                  </a:schemeClr>
                </a:solidFill>
                <a:latin typeface="+mn-lt"/>
                <a:ea typeface="ＭＳ Ｐゴシック" charset="-128"/>
                <a:cs typeface="Arial" panose="020B0604020202020204" pitchFamily="34" charset="0"/>
              </a:rPr>
              <a:t>Report to OSA </a:t>
            </a:r>
            <a:r>
              <a:rPr lang="en-US" sz="2800" b="1" dirty="0">
                <a:solidFill>
                  <a:schemeClr val="accent6">
                    <a:lumMod val="75000"/>
                  </a:schemeClr>
                </a:solidFill>
                <a:latin typeface="+mn-lt"/>
                <a:ea typeface="ＭＳ Ｐゴシック" charset="-128"/>
                <a:cs typeface="Arial" panose="020B0604020202020204" pitchFamily="34" charset="0"/>
              </a:rPr>
              <a:t>your local number</a:t>
            </a:r>
          </a:p>
          <a:p>
            <a:pPr marL="682625" lvl="1" indent="-217488">
              <a:lnSpc>
                <a:spcPct val="90000"/>
              </a:lnSpc>
              <a:spcBef>
                <a:spcPct val="20000"/>
              </a:spcBef>
              <a:buClr>
                <a:schemeClr val="tx1">
                  <a:lumMod val="75000"/>
                  <a:lumOff val="25000"/>
                </a:schemeClr>
              </a:buClr>
              <a:buSzPct val="85000"/>
              <a:buFontTx/>
              <a:buChar char="•"/>
              <a:defRPr/>
            </a:pPr>
            <a:r>
              <a:rPr lang="en-US" sz="2800" dirty="0" smtClean="0">
                <a:solidFill>
                  <a:schemeClr val="tx1">
                    <a:lumMod val="95000"/>
                    <a:lumOff val="5000"/>
                  </a:schemeClr>
                </a:solidFill>
                <a:latin typeface="+mn-lt"/>
                <a:ea typeface="ＭＳ Ｐゴシック" charset="-128"/>
                <a:cs typeface="Arial" panose="020B0604020202020204" pitchFamily="34" charset="0"/>
              </a:rPr>
              <a:t>Notify </a:t>
            </a:r>
            <a:r>
              <a:rPr lang="en-US" sz="2800" dirty="0">
                <a:solidFill>
                  <a:schemeClr val="tx1">
                    <a:lumMod val="95000"/>
                    <a:lumOff val="5000"/>
                  </a:schemeClr>
                </a:solidFill>
                <a:latin typeface="+mn-lt"/>
                <a:ea typeface="ＭＳ Ｐゴシック" charset="-128"/>
                <a:cs typeface="Arial" panose="020B0604020202020204" pitchFamily="34" charset="0"/>
              </a:rPr>
              <a:t>OSA immediately </a:t>
            </a:r>
            <a:r>
              <a:rPr lang="en-US" sz="2800" b="1" dirty="0">
                <a:solidFill>
                  <a:schemeClr val="accent6">
                    <a:lumMod val="75000"/>
                  </a:schemeClr>
                </a:solidFill>
                <a:latin typeface="+mn-lt"/>
                <a:ea typeface="ＭＳ Ｐゴシック" charset="-128"/>
                <a:cs typeface="Arial" panose="020B0604020202020204" pitchFamily="34" charset="0"/>
              </a:rPr>
              <a:t>of </a:t>
            </a:r>
            <a:r>
              <a:rPr lang="en-US" sz="2800" b="1" dirty="0" smtClean="0">
                <a:solidFill>
                  <a:schemeClr val="accent6">
                    <a:lumMod val="75000"/>
                  </a:schemeClr>
                </a:solidFill>
                <a:latin typeface="+mn-lt"/>
                <a:ea typeface="ＭＳ Ｐゴシック" charset="-128"/>
                <a:cs typeface="Arial" panose="020B0604020202020204" pitchFamily="34" charset="0"/>
              </a:rPr>
              <a:t>no-shows</a:t>
            </a:r>
            <a:endParaRPr lang="en-US" sz="2800" b="1" dirty="0">
              <a:solidFill>
                <a:schemeClr val="accent6">
                  <a:lumMod val="75000"/>
                </a:schemeClr>
              </a:solidFill>
              <a:latin typeface="+mn-lt"/>
              <a:ea typeface="ＭＳ Ｐゴシック" charset="-128"/>
              <a:cs typeface="Arial" panose="020B0604020202020204" pitchFamily="34" charset="0"/>
            </a:endParaRPr>
          </a:p>
          <a:p>
            <a:pPr marL="682625" lvl="1" indent="-217488">
              <a:lnSpc>
                <a:spcPct val="90000"/>
              </a:lnSpc>
              <a:spcBef>
                <a:spcPct val="20000"/>
              </a:spcBef>
              <a:buClr>
                <a:schemeClr val="tx1">
                  <a:lumMod val="75000"/>
                  <a:lumOff val="25000"/>
                </a:schemeClr>
              </a:buClr>
              <a:buSzPct val="85000"/>
              <a:buFontTx/>
              <a:buChar char="•"/>
              <a:defRPr/>
            </a:pPr>
            <a:r>
              <a:rPr lang="en-US" sz="2800" dirty="0" smtClean="0">
                <a:solidFill>
                  <a:schemeClr val="tx1">
                    <a:lumMod val="95000"/>
                    <a:lumOff val="5000"/>
                  </a:schemeClr>
                </a:solidFill>
                <a:latin typeface="+mn-lt"/>
                <a:ea typeface="ＭＳ Ｐゴシック" charset="-128"/>
                <a:cs typeface="Arial" panose="020B0604020202020204" pitchFamily="34" charset="0"/>
              </a:rPr>
              <a:t>Exchange </a:t>
            </a:r>
            <a:r>
              <a:rPr lang="en-US" sz="2800" b="1" dirty="0" smtClean="0">
                <a:solidFill>
                  <a:schemeClr val="accent6">
                    <a:lumMod val="75000"/>
                  </a:schemeClr>
                </a:solidFill>
                <a:latin typeface="+mn-lt"/>
                <a:ea typeface="ＭＳ Ｐゴシック" charset="-128"/>
                <a:cs typeface="Arial" panose="020B0604020202020204" pitchFamily="34" charset="0"/>
              </a:rPr>
              <a:t>phone numbers and local “911”**  </a:t>
            </a:r>
            <a:r>
              <a:rPr lang="en-US" sz="2800" dirty="0">
                <a:solidFill>
                  <a:schemeClr val="tx1">
                    <a:lumMod val="95000"/>
                    <a:lumOff val="5000"/>
                  </a:schemeClr>
                </a:solidFill>
                <a:latin typeface="+mn-lt"/>
                <a:ea typeface="ＭＳ Ｐゴシック" charset="-128"/>
                <a:cs typeface="Arial" panose="020B0604020202020204" pitchFamily="34" charset="0"/>
              </a:rPr>
              <a:t>with your students and on-site </a:t>
            </a:r>
            <a:r>
              <a:rPr lang="en-US" sz="2800" dirty="0" smtClean="0">
                <a:solidFill>
                  <a:schemeClr val="tx1">
                    <a:lumMod val="95000"/>
                    <a:lumOff val="5000"/>
                  </a:schemeClr>
                </a:solidFill>
                <a:latin typeface="+mn-lt"/>
                <a:ea typeface="ＭＳ Ｐゴシック" charset="-128"/>
                <a:cs typeface="Arial" panose="020B0604020202020204" pitchFamily="34" charset="0"/>
              </a:rPr>
              <a:t>colleagues</a:t>
            </a:r>
          </a:p>
          <a:p>
            <a:pPr marL="682625" lvl="1" indent="-217488">
              <a:lnSpc>
                <a:spcPct val="90000"/>
              </a:lnSpc>
              <a:spcBef>
                <a:spcPct val="20000"/>
              </a:spcBef>
              <a:buClr>
                <a:schemeClr val="tx1">
                  <a:lumMod val="75000"/>
                  <a:lumOff val="25000"/>
                </a:schemeClr>
              </a:buClr>
              <a:buSzPct val="85000"/>
              <a:buFontTx/>
              <a:buChar char="•"/>
              <a:defRPr/>
            </a:pPr>
            <a:r>
              <a:rPr lang="en-US" sz="2800" dirty="0" smtClean="0">
                <a:solidFill>
                  <a:schemeClr val="tx1">
                    <a:lumMod val="95000"/>
                    <a:lumOff val="5000"/>
                  </a:schemeClr>
                </a:solidFill>
                <a:latin typeface="+mn-lt"/>
                <a:ea typeface="ＭＳ Ｐゴシック" charset="-128"/>
                <a:cs typeface="Arial" panose="020B0604020202020204" pitchFamily="34" charset="0"/>
              </a:rPr>
              <a:t>Conduct an </a:t>
            </a:r>
            <a:r>
              <a:rPr lang="en-US" sz="2800" b="1" dirty="0" smtClean="0">
                <a:solidFill>
                  <a:schemeClr val="accent6">
                    <a:lumMod val="75000"/>
                  </a:schemeClr>
                </a:solidFill>
                <a:latin typeface="+mn-lt"/>
                <a:ea typeface="ＭＳ Ｐゴシック" charset="-128"/>
                <a:cs typeface="Arial" panose="020B0604020202020204" pitchFamily="34" charset="0"/>
              </a:rPr>
              <a:t>On-site Orientation</a:t>
            </a:r>
          </a:p>
          <a:p>
            <a:pPr marL="1139825" lvl="2" indent="-217488">
              <a:lnSpc>
                <a:spcPct val="90000"/>
              </a:lnSpc>
              <a:spcBef>
                <a:spcPct val="20000"/>
              </a:spcBef>
              <a:buClr>
                <a:schemeClr val="tx1">
                  <a:lumMod val="75000"/>
                  <a:lumOff val="25000"/>
                </a:schemeClr>
              </a:buClr>
              <a:buSzPct val="85000"/>
              <a:buFontTx/>
              <a:buChar char="•"/>
              <a:defRPr/>
            </a:pPr>
            <a:r>
              <a:rPr lang="en-US" sz="2800" dirty="0" smtClean="0">
                <a:solidFill>
                  <a:schemeClr val="tx1">
                    <a:lumMod val="95000"/>
                    <a:lumOff val="5000"/>
                  </a:schemeClr>
                </a:solidFill>
                <a:latin typeface="+mn-lt"/>
                <a:ea typeface="ＭＳ Ｐゴシック" charset="-128"/>
                <a:cs typeface="Arial" panose="020B0604020202020204" pitchFamily="34" charset="0"/>
              </a:rPr>
              <a:t>Water and Fire </a:t>
            </a:r>
            <a:r>
              <a:rPr lang="en-US" sz="2800" dirty="0">
                <a:solidFill>
                  <a:schemeClr val="tx1">
                    <a:lumMod val="95000"/>
                    <a:lumOff val="5000"/>
                  </a:schemeClr>
                </a:solidFill>
                <a:latin typeface="+mn-lt"/>
                <a:ea typeface="ＭＳ Ｐゴシック" charset="-128"/>
                <a:cs typeface="Arial" panose="020B0604020202020204" pitchFamily="34" charset="0"/>
              </a:rPr>
              <a:t>Safety</a:t>
            </a:r>
          </a:p>
          <a:p>
            <a:pPr marL="1139825" lvl="2" indent="-217488">
              <a:lnSpc>
                <a:spcPct val="90000"/>
              </a:lnSpc>
              <a:spcBef>
                <a:spcPct val="20000"/>
              </a:spcBef>
              <a:buClr>
                <a:schemeClr val="tx1">
                  <a:lumMod val="75000"/>
                  <a:lumOff val="25000"/>
                </a:schemeClr>
              </a:buClr>
              <a:buSzPct val="85000"/>
              <a:buFontTx/>
              <a:buChar char="•"/>
              <a:defRPr/>
            </a:pPr>
            <a:r>
              <a:rPr lang="en-US" sz="2800" dirty="0">
                <a:solidFill>
                  <a:schemeClr val="tx1">
                    <a:lumMod val="95000"/>
                    <a:lumOff val="5000"/>
                  </a:schemeClr>
                </a:solidFill>
                <a:latin typeface="+mn-lt"/>
                <a:ea typeface="ＭＳ Ｐゴシック" charset="-128"/>
                <a:cs typeface="Arial" panose="020B0604020202020204" pitchFamily="34" charset="0"/>
              </a:rPr>
              <a:t>Emergency Action Plan</a:t>
            </a:r>
          </a:p>
          <a:p>
            <a:pPr marL="1139825" lvl="2" indent="-217488">
              <a:lnSpc>
                <a:spcPct val="90000"/>
              </a:lnSpc>
              <a:spcBef>
                <a:spcPct val="20000"/>
              </a:spcBef>
              <a:buClr>
                <a:schemeClr val="tx1">
                  <a:lumMod val="75000"/>
                  <a:lumOff val="25000"/>
                </a:schemeClr>
              </a:buClr>
              <a:buSzPct val="85000"/>
              <a:buFontTx/>
              <a:buChar char="•"/>
              <a:defRPr/>
            </a:pPr>
            <a:r>
              <a:rPr lang="en-US" sz="2800" dirty="0">
                <a:solidFill>
                  <a:schemeClr val="tx1">
                    <a:lumMod val="95000"/>
                    <a:lumOff val="5000"/>
                  </a:schemeClr>
                </a:solidFill>
                <a:latin typeface="+mn-lt"/>
                <a:ea typeface="ＭＳ Ｐゴシック" charset="-128"/>
                <a:cs typeface="Arial" panose="020B0604020202020204" pitchFamily="34" charset="0"/>
              </a:rPr>
              <a:t>Limit </a:t>
            </a:r>
            <a:r>
              <a:rPr lang="en-US" sz="2800" dirty="0" smtClean="0">
                <a:solidFill>
                  <a:schemeClr val="tx1">
                    <a:lumMod val="95000"/>
                    <a:lumOff val="5000"/>
                  </a:schemeClr>
                </a:solidFill>
                <a:latin typeface="+mn-lt"/>
                <a:ea typeface="ＭＳ Ｐゴシック" charset="-128"/>
                <a:cs typeface="Arial" panose="020B0604020202020204" pitchFamily="34" charset="0"/>
              </a:rPr>
              <a:t>Setting </a:t>
            </a:r>
          </a:p>
          <a:p>
            <a:pPr marL="1139825" lvl="2" indent="-217488">
              <a:lnSpc>
                <a:spcPct val="90000"/>
              </a:lnSpc>
              <a:spcBef>
                <a:spcPct val="20000"/>
              </a:spcBef>
              <a:buClr>
                <a:schemeClr val="tx1">
                  <a:lumMod val="75000"/>
                  <a:lumOff val="25000"/>
                </a:schemeClr>
              </a:buClr>
              <a:buSzPct val="85000"/>
              <a:buFontTx/>
              <a:buChar char="•"/>
              <a:defRPr/>
            </a:pPr>
            <a:r>
              <a:rPr lang="en-US" sz="2800" dirty="0" smtClean="0">
                <a:solidFill>
                  <a:schemeClr val="tx1">
                    <a:lumMod val="95000"/>
                    <a:lumOff val="5000"/>
                  </a:schemeClr>
                </a:solidFill>
                <a:latin typeface="+mn-lt"/>
                <a:ea typeface="ＭＳ Ｐゴシック" charset="-128"/>
                <a:cs typeface="Arial" panose="020B0604020202020204" pitchFamily="34" charset="0"/>
              </a:rPr>
              <a:t>Risk Mitigation</a:t>
            </a: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111878" y="3257410"/>
            <a:ext cx="3082834" cy="2785699"/>
          </a:xfrm>
          <a:prstGeom prst="rect">
            <a:avLst/>
          </a:prstGeom>
        </p:spPr>
      </p:pic>
      <p:sp>
        <p:nvSpPr>
          <p:cNvPr id="2" name="Rectangle 1"/>
          <p:cNvSpPr/>
          <p:nvPr/>
        </p:nvSpPr>
        <p:spPr>
          <a:xfrm>
            <a:off x="3551557" y="6357512"/>
            <a:ext cx="5643155" cy="338554"/>
          </a:xfrm>
          <a:prstGeom prst="rect">
            <a:avLst/>
          </a:prstGeom>
        </p:spPr>
        <p:txBody>
          <a:bodyPr wrap="square">
            <a:spAutoFit/>
          </a:bodyPr>
          <a:lstStyle/>
          <a:p>
            <a:pPr algn="r"/>
            <a:r>
              <a:rPr lang="en-US" sz="1600" b="1" dirty="0" smtClean="0">
                <a:solidFill>
                  <a:srgbClr val="FF0000"/>
                </a:solidFill>
              </a:rPr>
              <a:t>**http</a:t>
            </a:r>
            <a:r>
              <a:rPr lang="en-US" sz="1600" b="1" dirty="0">
                <a:solidFill>
                  <a:srgbClr val="FF0000"/>
                </a:solidFill>
              </a:rPr>
              <a:t>://</a:t>
            </a:r>
            <a:r>
              <a:rPr lang="en-US" sz="1600" b="1" dirty="0" smtClean="0">
                <a:solidFill>
                  <a:srgbClr val="FF0000"/>
                </a:solidFill>
              </a:rPr>
              <a:t>studentsabroad…./911_ABROAD.pdf</a:t>
            </a:r>
            <a:endParaRPr lang="en-US" sz="1600" b="1" dirty="0">
              <a:solidFill>
                <a:srgbClr val="FF0000"/>
              </a:solidFill>
            </a:endParaRPr>
          </a:p>
        </p:txBody>
      </p:sp>
      <p:sp>
        <p:nvSpPr>
          <p:cNvPr id="3" name="Rectangle 2"/>
          <p:cNvSpPr/>
          <p:nvPr/>
        </p:nvSpPr>
        <p:spPr>
          <a:xfrm>
            <a:off x="5666334" y="6026301"/>
            <a:ext cx="3503919" cy="338554"/>
          </a:xfrm>
          <a:prstGeom prst="rect">
            <a:avLst/>
          </a:prstGeom>
        </p:spPr>
        <p:txBody>
          <a:bodyPr wrap="square">
            <a:spAutoFit/>
          </a:bodyPr>
          <a:lstStyle/>
          <a:p>
            <a:pPr algn="r"/>
            <a:r>
              <a:rPr lang="en-US" sz="1600" b="1" dirty="0" smtClean="0">
                <a:solidFill>
                  <a:srgbClr val="FF0000"/>
                </a:solidFill>
              </a:rPr>
              <a:t>*http</a:t>
            </a:r>
            <a:r>
              <a:rPr lang="en-US" sz="1600" b="1" dirty="0">
                <a:solidFill>
                  <a:srgbClr val="FF0000"/>
                </a:solidFill>
              </a:rPr>
              <a:t>://www.howtocallabroad.com/ </a:t>
            </a:r>
            <a:endParaRPr lang="en-U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30724" name="Title 1"/>
          <p:cNvSpPr>
            <a:spLocks noGrp="1"/>
          </p:cNvSpPr>
          <p:nvPr>
            <p:ph type="title"/>
          </p:nvPr>
        </p:nvSpPr>
        <p:spPr bwMode="auto">
          <a:xfrm>
            <a:off x="152400" y="792163"/>
            <a:ext cx="8534400" cy="9810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smtClean="0">
                <a:latin typeface="Arial Black" pitchFamily="34" charset="0"/>
                <a:ea typeface="ＭＳ Ｐゴシック" pitchFamily="49" charset="-128"/>
              </a:rPr>
              <a:t>Water safety</a:t>
            </a:r>
          </a:p>
        </p:txBody>
      </p:sp>
      <p:sp>
        <p:nvSpPr>
          <p:cNvPr id="6" name="Rectangle 3"/>
          <p:cNvSpPr>
            <a:spLocks noChangeArrowheads="1"/>
          </p:cNvSpPr>
          <p:nvPr/>
        </p:nvSpPr>
        <p:spPr bwMode="auto">
          <a:xfrm>
            <a:off x="112713" y="5830888"/>
            <a:ext cx="8763000" cy="685800"/>
          </a:xfrm>
          <a:prstGeom prst="rect">
            <a:avLst/>
          </a:prstGeom>
          <a:noFill/>
          <a:ln w="9525">
            <a:noFill/>
            <a:miter lim="800000"/>
            <a:headEnd/>
            <a:tailEnd/>
          </a:ln>
        </p:spPr>
        <p:txBody>
          <a:bodyPr/>
          <a:lstStyle/>
          <a:p>
            <a:pPr marL="174625" indent="-174625" algn="ctr">
              <a:spcBef>
                <a:spcPct val="20000"/>
              </a:spcBef>
              <a:buClr>
                <a:schemeClr val="bg2"/>
              </a:buClr>
              <a:buSzPct val="75000"/>
              <a:buFont typeface="Wingdings" pitchFamily="2" charset="2"/>
              <a:buNone/>
              <a:defRPr/>
            </a:pPr>
            <a:r>
              <a:rPr lang="en-US" sz="2000" b="1" dirty="0">
                <a:solidFill>
                  <a:schemeClr val="accent6">
                    <a:lumMod val="75000"/>
                  </a:schemeClr>
                </a:solidFill>
                <a:latin typeface="+mn-lt"/>
              </a:rPr>
              <a:t>Students are generally naive about ocean currents, </a:t>
            </a:r>
            <a:endParaRPr lang="en-US" sz="2000" b="1" dirty="0" smtClean="0">
              <a:solidFill>
                <a:schemeClr val="accent6">
                  <a:lumMod val="75000"/>
                </a:schemeClr>
              </a:solidFill>
              <a:latin typeface="+mn-lt"/>
            </a:endParaRPr>
          </a:p>
          <a:p>
            <a:pPr marL="174625" indent="-174625" algn="ctr">
              <a:spcBef>
                <a:spcPct val="20000"/>
              </a:spcBef>
              <a:buClr>
                <a:schemeClr val="bg2"/>
              </a:buClr>
              <a:buSzPct val="75000"/>
              <a:buFont typeface="Wingdings" pitchFamily="2" charset="2"/>
              <a:buNone/>
              <a:defRPr/>
            </a:pPr>
            <a:r>
              <a:rPr lang="en-US" sz="2000" b="1" dirty="0" smtClean="0">
                <a:solidFill>
                  <a:schemeClr val="accent6">
                    <a:lumMod val="75000"/>
                  </a:schemeClr>
                </a:solidFill>
                <a:latin typeface="+mn-lt"/>
              </a:rPr>
              <a:t>rip </a:t>
            </a:r>
            <a:r>
              <a:rPr lang="en-US" sz="2000" b="1" dirty="0">
                <a:solidFill>
                  <a:schemeClr val="accent6">
                    <a:lumMod val="75000"/>
                  </a:schemeClr>
                </a:solidFill>
                <a:latin typeface="+mn-lt"/>
              </a:rPr>
              <a:t>tides, and undertows, so they are at greater risk.</a:t>
            </a:r>
          </a:p>
        </p:txBody>
      </p:sp>
      <p:sp>
        <p:nvSpPr>
          <p:cNvPr id="7" name="Rectangle 3"/>
          <p:cNvSpPr txBox="1">
            <a:spLocks noChangeArrowheads="1"/>
          </p:cNvSpPr>
          <p:nvPr/>
        </p:nvSpPr>
        <p:spPr>
          <a:xfrm>
            <a:off x="152399" y="1604963"/>
            <a:ext cx="5617011" cy="1639887"/>
          </a:xfrm>
          <a:prstGeom prst="rect">
            <a:avLst/>
          </a:prstGeom>
        </p:spPr>
        <p:txBody>
          <a:bodyPr/>
          <a:lstStyle/>
          <a:p>
            <a:pPr marL="174625" indent="-174625" fontAlgn="auto">
              <a:spcBef>
                <a:spcPct val="20000"/>
              </a:spcBef>
              <a:spcAft>
                <a:spcPts val="0"/>
              </a:spcAft>
              <a:buClr>
                <a:schemeClr val="accent1"/>
              </a:buClr>
              <a:buSzPct val="70000"/>
              <a:buFont typeface="Wingdings" pitchFamily="2" charset="2"/>
              <a:buNone/>
              <a:defRPr/>
            </a:pPr>
            <a:r>
              <a:rPr lang="en-US" sz="2000" b="1" dirty="0">
                <a:latin typeface="+mn-lt"/>
              </a:rPr>
              <a:t>If swimming is a </a:t>
            </a:r>
            <a:r>
              <a:rPr lang="en-US" sz="2000" b="1" dirty="0">
                <a:solidFill>
                  <a:schemeClr val="accent6">
                    <a:lumMod val="75000"/>
                  </a:schemeClr>
                </a:solidFill>
                <a:latin typeface="+mn-lt"/>
              </a:rPr>
              <a:t>part of your program</a:t>
            </a:r>
            <a:r>
              <a:rPr lang="en-US" sz="2000" b="1" dirty="0">
                <a:latin typeface="+mn-lt"/>
              </a:rPr>
              <a:t>:</a:t>
            </a:r>
          </a:p>
          <a:p>
            <a:pPr marL="742950" lvl="1" indent="-285750" fontAlgn="auto">
              <a:spcBef>
                <a:spcPct val="20000"/>
              </a:spcBef>
              <a:spcAft>
                <a:spcPts val="0"/>
              </a:spcAft>
              <a:buSzPct val="100000"/>
              <a:buFont typeface="Arial" pitchFamily="34" charset="0"/>
              <a:buChar char="•"/>
              <a:defRPr/>
            </a:pPr>
            <a:endParaRPr lang="en-US" sz="600" dirty="0" smtClean="0">
              <a:latin typeface="+mn-lt"/>
            </a:endParaRPr>
          </a:p>
          <a:p>
            <a:pPr marL="742950" lvl="1" indent="-285750" fontAlgn="auto">
              <a:spcBef>
                <a:spcPct val="20000"/>
              </a:spcBef>
              <a:spcAft>
                <a:spcPts val="0"/>
              </a:spcAft>
              <a:buSzPct val="100000"/>
              <a:buFont typeface="Arial" pitchFamily="34" charset="0"/>
              <a:buChar char="•"/>
              <a:defRPr/>
            </a:pPr>
            <a:r>
              <a:rPr lang="en-US" sz="1800" dirty="0" smtClean="0">
                <a:latin typeface="+mn-lt"/>
              </a:rPr>
              <a:t>Be </a:t>
            </a:r>
            <a:r>
              <a:rPr lang="en-US" sz="1800" dirty="0">
                <a:latin typeface="+mn-lt"/>
              </a:rPr>
              <a:t>certain of students’ swimming abilities</a:t>
            </a:r>
          </a:p>
          <a:p>
            <a:pPr marL="742950" lvl="1" indent="-285750" fontAlgn="auto">
              <a:spcBef>
                <a:spcPct val="20000"/>
              </a:spcBef>
              <a:spcAft>
                <a:spcPts val="0"/>
              </a:spcAft>
              <a:buSzPct val="100000"/>
              <a:buFont typeface="Arial" pitchFamily="34" charset="0"/>
              <a:buChar char="•"/>
              <a:defRPr/>
            </a:pPr>
            <a:endParaRPr lang="en-US" sz="600" dirty="0" smtClean="0">
              <a:latin typeface="+mn-lt"/>
            </a:endParaRPr>
          </a:p>
          <a:p>
            <a:pPr marL="742950" lvl="1" indent="-285750" fontAlgn="auto">
              <a:spcBef>
                <a:spcPct val="20000"/>
              </a:spcBef>
              <a:spcAft>
                <a:spcPts val="0"/>
              </a:spcAft>
              <a:buSzPct val="100000"/>
              <a:buFont typeface="Arial" pitchFamily="34" charset="0"/>
              <a:buChar char="•"/>
              <a:defRPr/>
            </a:pPr>
            <a:r>
              <a:rPr lang="en-US" sz="1800" dirty="0" smtClean="0">
                <a:latin typeface="+mn-lt"/>
              </a:rPr>
              <a:t>Be </a:t>
            </a:r>
            <a:r>
              <a:rPr lang="en-US" sz="1800" dirty="0">
                <a:latin typeface="+mn-lt"/>
              </a:rPr>
              <a:t>certain of the locations where you’ll be swimming</a:t>
            </a:r>
          </a:p>
        </p:txBody>
      </p:sp>
      <p:sp>
        <p:nvSpPr>
          <p:cNvPr id="8" name="Rectangle 3"/>
          <p:cNvSpPr>
            <a:spLocks noChangeArrowheads="1"/>
          </p:cNvSpPr>
          <p:nvPr/>
        </p:nvSpPr>
        <p:spPr bwMode="auto">
          <a:xfrm>
            <a:off x="152400" y="3244850"/>
            <a:ext cx="5617011" cy="2586038"/>
          </a:xfrm>
          <a:prstGeom prst="rect">
            <a:avLst/>
          </a:prstGeom>
          <a:noFill/>
          <a:ln w="9525">
            <a:noFill/>
            <a:miter lim="800000"/>
            <a:headEnd/>
            <a:tailEnd/>
          </a:ln>
        </p:spPr>
        <p:txBody>
          <a:bodyPr/>
          <a:lstStyle/>
          <a:p>
            <a:pPr marL="174625" indent="-174625">
              <a:spcBef>
                <a:spcPct val="20000"/>
              </a:spcBef>
              <a:buClr>
                <a:schemeClr val="bg2"/>
              </a:buClr>
              <a:buSzPct val="75000"/>
              <a:buFont typeface="Wingdings" pitchFamily="2" charset="2"/>
              <a:buNone/>
              <a:defRPr/>
            </a:pPr>
            <a:r>
              <a:rPr lang="en-US" sz="2000" b="1" dirty="0">
                <a:latin typeface="+mn-lt"/>
              </a:rPr>
              <a:t>If students intend to swim in their </a:t>
            </a:r>
            <a:r>
              <a:rPr lang="en-US" sz="2000" b="1" dirty="0">
                <a:solidFill>
                  <a:schemeClr val="accent6">
                    <a:lumMod val="75000"/>
                  </a:schemeClr>
                </a:solidFill>
                <a:latin typeface="+mn-lt"/>
              </a:rPr>
              <a:t>free time</a:t>
            </a:r>
            <a:r>
              <a:rPr lang="en-US" sz="2000" b="1" dirty="0">
                <a:latin typeface="+mn-lt"/>
              </a:rPr>
              <a:t>:</a:t>
            </a:r>
          </a:p>
          <a:p>
            <a:pPr marL="742950" lvl="1" indent="-285750">
              <a:spcBef>
                <a:spcPct val="20000"/>
              </a:spcBef>
              <a:buClr>
                <a:schemeClr val="tx2"/>
              </a:buClr>
              <a:buSzPct val="85000"/>
              <a:buFont typeface="Arial" charset="0"/>
              <a:buChar char="•"/>
              <a:defRPr/>
            </a:pPr>
            <a:endParaRPr lang="en-US" sz="600" dirty="0" smtClean="0">
              <a:latin typeface="+mn-lt"/>
            </a:endParaRPr>
          </a:p>
          <a:p>
            <a:pPr marL="742950" lvl="1" indent="-285750">
              <a:spcBef>
                <a:spcPct val="20000"/>
              </a:spcBef>
              <a:buClr>
                <a:schemeClr val="tx2"/>
              </a:buClr>
              <a:buSzPct val="85000"/>
              <a:buFont typeface="Arial" charset="0"/>
              <a:buChar char="•"/>
              <a:defRPr/>
            </a:pPr>
            <a:r>
              <a:rPr lang="en-US" sz="1800" dirty="0" smtClean="0">
                <a:latin typeface="+mn-lt"/>
              </a:rPr>
              <a:t>Students </a:t>
            </a:r>
            <a:r>
              <a:rPr lang="en-US" sz="1800" dirty="0">
                <a:latin typeface="+mn-lt"/>
              </a:rPr>
              <a:t>can do whatever they want during their free </a:t>
            </a:r>
            <a:r>
              <a:rPr lang="en-US" sz="1800" dirty="0" smtClean="0">
                <a:latin typeface="+mn-lt"/>
              </a:rPr>
              <a:t>time</a:t>
            </a:r>
          </a:p>
          <a:p>
            <a:pPr marL="742950" lvl="1" indent="-285750">
              <a:spcBef>
                <a:spcPct val="20000"/>
              </a:spcBef>
              <a:buClr>
                <a:schemeClr val="tx2"/>
              </a:buClr>
              <a:buSzPct val="85000"/>
              <a:buFont typeface="Arial" charset="0"/>
              <a:buChar char="•"/>
              <a:defRPr/>
            </a:pPr>
            <a:endParaRPr lang="en-US" sz="600" dirty="0">
              <a:latin typeface="+mn-lt"/>
            </a:endParaRPr>
          </a:p>
          <a:p>
            <a:pPr marL="742950" lvl="1" indent="-285750">
              <a:spcBef>
                <a:spcPct val="20000"/>
              </a:spcBef>
              <a:buClr>
                <a:schemeClr val="tx2"/>
              </a:buClr>
              <a:buSzPct val="85000"/>
              <a:buFont typeface="Arial" charset="0"/>
              <a:buChar char="•"/>
              <a:defRPr/>
            </a:pPr>
            <a:r>
              <a:rPr lang="en-US" sz="1800" dirty="0">
                <a:latin typeface="+mn-lt"/>
              </a:rPr>
              <a:t>If there are locations you don’t recommend students go, </a:t>
            </a:r>
            <a:r>
              <a:rPr lang="en-US" sz="1800" b="1" dirty="0">
                <a:latin typeface="+mn-lt"/>
              </a:rPr>
              <a:t>say </a:t>
            </a:r>
            <a:r>
              <a:rPr lang="en-US" sz="1800" b="1" dirty="0" smtClean="0">
                <a:latin typeface="+mn-lt"/>
              </a:rPr>
              <a:t>so </a:t>
            </a:r>
            <a:r>
              <a:rPr lang="en-US" sz="1800" b="1" dirty="0" smtClean="0">
                <a:solidFill>
                  <a:schemeClr val="accent6"/>
                </a:solidFill>
                <a:latin typeface="+mn-lt"/>
              </a:rPr>
              <a:t>– and in writing if necessary!</a:t>
            </a:r>
          </a:p>
          <a:p>
            <a:pPr marL="742950" lvl="1" indent="-285750">
              <a:spcBef>
                <a:spcPct val="20000"/>
              </a:spcBef>
              <a:buClr>
                <a:schemeClr val="tx2"/>
              </a:buClr>
              <a:buSzPct val="85000"/>
              <a:buFont typeface="Arial" charset="0"/>
              <a:buChar char="•"/>
              <a:defRPr/>
            </a:pPr>
            <a:endParaRPr lang="en-US" sz="600" dirty="0">
              <a:latin typeface="+mn-lt"/>
            </a:endParaRPr>
          </a:p>
          <a:p>
            <a:pPr marL="742950" lvl="1" indent="-285750">
              <a:spcBef>
                <a:spcPct val="20000"/>
              </a:spcBef>
              <a:buClr>
                <a:schemeClr val="tx2"/>
              </a:buClr>
              <a:buSzPct val="85000"/>
              <a:buFont typeface="Arial" charset="0"/>
              <a:buChar char="•"/>
              <a:defRPr/>
            </a:pPr>
            <a:r>
              <a:rPr lang="en-US" sz="1800" dirty="0">
                <a:latin typeface="+mn-lt"/>
              </a:rPr>
              <a:t>If the students still go to these locations, at least they were informed</a:t>
            </a:r>
          </a:p>
        </p:txBody>
      </p:sp>
      <p:pic>
        <p:nvPicPr>
          <p:cNvPr id="9" name="Picture 8" descr="AUSTRALIA - Cairns - Great Barrier Reef - D Ellison - 334.jpg"/>
          <p:cNvPicPr>
            <a:picLocks noChangeAspect="1"/>
          </p:cNvPicPr>
          <p:nvPr/>
        </p:nvPicPr>
        <p:blipFill>
          <a:blip r:embed="rId3"/>
          <a:stretch>
            <a:fillRect/>
          </a:stretch>
        </p:blipFill>
        <p:spPr>
          <a:xfrm>
            <a:off x="5769411" y="562193"/>
            <a:ext cx="3145989" cy="2359491"/>
          </a:xfrm>
          <a:prstGeom prst="rect">
            <a:avLst/>
          </a:prstGeom>
          <a:ln>
            <a:solidFill>
              <a:schemeClr val="accent1"/>
            </a:solidFill>
          </a:ln>
        </p:spPr>
      </p:pic>
      <p:sp>
        <p:nvSpPr>
          <p:cNvPr id="10" name="TextBox 9"/>
          <p:cNvSpPr txBox="1"/>
          <p:nvPr/>
        </p:nvSpPr>
        <p:spPr>
          <a:xfrm>
            <a:off x="5769410" y="2921684"/>
            <a:ext cx="3145989" cy="276999"/>
          </a:xfrm>
          <a:prstGeom prst="rect">
            <a:avLst/>
          </a:prstGeom>
          <a:noFill/>
        </p:spPr>
        <p:txBody>
          <a:bodyPr wrap="square" rtlCol="0">
            <a:spAutoFit/>
          </a:bodyPr>
          <a:lstStyle/>
          <a:p>
            <a:pPr algn="ctr"/>
            <a:r>
              <a:rPr lang="en-US" sz="1200" dirty="0" smtClean="0">
                <a:solidFill>
                  <a:schemeClr val="accent6">
                    <a:lumMod val="75000"/>
                  </a:schemeClr>
                </a:solidFill>
                <a:latin typeface="+mn-lt"/>
              </a:rPr>
              <a:t>MSU students in Australia</a:t>
            </a:r>
            <a:endParaRPr lang="en-US" sz="1200" dirty="0">
              <a:solidFill>
                <a:schemeClr val="accent6">
                  <a:lumMod val="75000"/>
                </a:schemeClr>
              </a:solidFill>
              <a:latin typeface="+mn-lt"/>
            </a:endParaRPr>
          </a:p>
        </p:txBody>
      </p:sp>
      <p:pic>
        <p:nvPicPr>
          <p:cNvPr id="11" name="Picture 10" descr="AUSTRALIA - Sydney - Bondi Beach - A Coleman - 152.jpg"/>
          <p:cNvPicPr>
            <a:picLocks noChangeAspect="1"/>
          </p:cNvPicPr>
          <p:nvPr/>
        </p:nvPicPr>
        <p:blipFill>
          <a:blip r:embed="rId4"/>
          <a:stretch>
            <a:fillRect/>
          </a:stretch>
        </p:blipFill>
        <p:spPr>
          <a:xfrm>
            <a:off x="5769411" y="3244850"/>
            <a:ext cx="3145989" cy="2359492"/>
          </a:xfrm>
          <a:prstGeom prst="rect">
            <a:avLst/>
          </a:prstGeom>
          <a:ln>
            <a:solidFill>
              <a:schemeClr val="accent1"/>
            </a:solidFill>
          </a:ln>
        </p:spPr>
      </p:pic>
    </p:spTree>
    <p:extLst>
      <p:ext uri="{BB962C8B-B14F-4D97-AF65-F5344CB8AC3E}">
        <p14:creationId xmlns:p14="http://schemas.microsoft.com/office/powerpoint/2010/main" val="2540959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9221" name="Title 1"/>
          <p:cNvSpPr txBox="1">
            <a:spLocks/>
          </p:cNvSpPr>
          <p:nvPr/>
        </p:nvSpPr>
        <p:spPr bwMode="auto">
          <a:xfrm>
            <a:off x="112713" y="792163"/>
            <a:ext cx="8878887" cy="981075"/>
          </a:xfrm>
          <a:prstGeom prst="rect">
            <a:avLst/>
          </a:prstGeom>
          <a:noFill/>
          <a:ln w="9525">
            <a:noFill/>
            <a:miter lim="800000"/>
            <a:headEnd/>
            <a:tailEnd/>
          </a:ln>
        </p:spPr>
        <p:txBody>
          <a:bodyPr/>
          <a:lstStyle/>
          <a:p>
            <a:r>
              <a:rPr lang="en-US" sz="3700" dirty="0" smtClean="0">
                <a:solidFill>
                  <a:srgbClr val="18453B"/>
                </a:solidFill>
                <a:latin typeface="Arial Black" pitchFamily="34" charset="0"/>
              </a:rPr>
              <a:t>Fire Safety</a:t>
            </a:r>
            <a:endParaRPr lang="en-US" sz="3700" dirty="0">
              <a:solidFill>
                <a:srgbClr val="18453B"/>
              </a:solidFill>
              <a:latin typeface="Arial Black" pitchFamily="34" charset="0"/>
            </a:endParaRPr>
          </a:p>
        </p:txBody>
      </p:sp>
      <p:pic>
        <p:nvPicPr>
          <p:cNvPr id="1028" name="Picture 4" descr="Fire Extinguisher"/>
          <p:cNvPicPr>
            <a:picLocks noChangeAspect="1" noChangeArrowheads="1"/>
          </p:cNvPicPr>
          <p:nvPr/>
        </p:nvPicPr>
        <p:blipFill>
          <a:blip r:embed="rId3"/>
          <a:srcRect/>
          <a:stretch>
            <a:fillRect/>
          </a:stretch>
        </p:blipFill>
        <p:spPr bwMode="auto">
          <a:xfrm>
            <a:off x="6897688" y="486013"/>
            <a:ext cx="2093912" cy="2093912"/>
          </a:xfrm>
          <a:prstGeom prst="rect">
            <a:avLst/>
          </a:prstGeom>
          <a:noFill/>
        </p:spPr>
      </p:pic>
      <p:pic>
        <p:nvPicPr>
          <p:cNvPr id="1026" name="Picture 2" descr="Photoelectric Smoke Alarm and Escape Light"/>
          <p:cNvPicPr>
            <a:picLocks noChangeAspect="1" noChangeArrowheads="1"/>
          </p:cNvPicPr>
          <p:nvPr/>
        </p:nvPicPr>
        <p:blipFill>
          <a:blip r:embed="rId4"/>
          <a:srcRect/>
          <a:stretch>
            <a:fillRect/>
          </a:stretch>
        </p:blipFill>
        <p:spPr bwMode="auto">
          <a:xfrm>
            <a:off x="6367464" y="486013"/>
            <a:ext cx="1141412" cy="1141412"/>
          </a:xfrm>
          <a:prstGeom prst="rect">
            <a:avLst/>
          </a:prstGeom>
          <a:noFill/>
        </p:spPr>
      </p:pic>
      <p:pic>
        <p:nvPicPr>
          <p:cNvPr id="1030" name="Picture 6" descr="Fireproof Multilevel Escape Ladder"/>
          <p:cNvPicPr>
            <a:picLocks noChangeAspect="1" noChangeArrowheads="1"/>
          </p:cNvPicPr>
          <p:nvPr/>
        </p:nvPicPr>
        <p:blipFill>
          <a:blip r:embed="rId5"/>
          <a:srcRect/>
          <a:stretch>
            <a:fillRect/>
          </a:stretch>
        </p:blipFill>
        <p:spPr bwMode="auto">
          <a:xfrm>
            <a:off x="6367464" y="1600200"/>
            <a:ext cx="1141412" cy="970201"/>
          </a:xfrm>
          <a:prstGeom prst="rect">
            <a:avLst/>
          </a:prstGeom>
          <a:noFill/>
        </p:spPr>
      </p:pic>
      <p:sp>
        <p:nvSpPr>
          <p:cNvPr id="9" name="Rectangle 8"/>
          <p:cNvSpPr/>
          <p:nvPr/>
        </p:nvSpPr>
        <p:spPr>
          <a:xfrm>
            <a:off x="38095" y="5415260"/>
            <a:ext cx="5296854" cy="461665"/>
          </a:xfrm>
          <a:prstGeom prst="rect">
            <a:avLst/>
          </a:prstGeom>
        </p:spPr>
        <p:txBody>
          <a:bodyPr wrap="square">
            <a:spAutoFit/>
          </a:bodyPr>
          <a:lstStyle/>
          <a:p>
            <a:pPr algn="ctr"/>
            <a:r>
              <a:rPr lang="en-US" b="1" dirty="0" smtClean="0"/>
              <a:t>www.firesafetyfoundation.org</a:t>
            </a:r>
            <a:endParaRPr lang="en-US" b="1" dirty="0"/>
          </a:p>
        </p:txBody>
      </p:sp>
      <p:pic>
        <p:nvPicPr>
          <p:cNvPr id="1032" name="Picture 8" descr="JUSTICE"/>
          <p:cNvPicPr>
            <a:picLocks noChangeAspect="1" noChangeArrowheads="1"/>
          </p:cNvPicPr>
          <p:nvPr/>
        </p:nvPicPr>
        <p:blipFill>
          <a:blip r:embed="rId6"/>
          <a:srcRect/>
          <a:stretch>
            <a:fillRect/>
          </a:stretch>
        </p:blipFill>
        <p:spPr bwMode="auto">
          <a:xfrm>
            <a:off x="6897688" y="2759153"/>
            <a:ext cx="1419225" cy="2657476"/>
          </a:xfrm>
          <a:prstGeom prst="rect">
            <a:avLst/>
          </a:prstGeom>
          <a:noFill/>
        </p:spPr>
      </p:pic>
      <p:sp>
        <p:nvSpPr>
          <p:cNvPr id="11" name="Rectangle 10"/>
          <p:cNvSpPr/>
          <p:nvPr/>
        </p:nvSpPr>
        <p:spPr>
          <a:xfrm>
            <a:off x="280985" y="1600200"/>
            <a:ext cx="5843589" cy="3816429"/>
          </a:xfrm>
          <a:prstGeom prst="rect">
            <a:avLst/>
          </a:prstGeom>
        </p:spPr>
        <p:txBody>
          <a:bodyPr wrap="square">
            <a:spAutoFit/>
          </a:bodyPr>
          <a:lstStyle/>
          <a:p>
            <a:pPr>
              <a:buFont typeface="Arial" pitchFamily="34" charset="0"/>
              <a:buChar char="•"/>
            </a:pPr>
            <a:r>
              <a:rPr lang="en-US" dirty="0" smtClean="0"/>
              <a:t>   Do you know the 911 # for Fire?</a:t>
            </a:r>
          </a:p>
          <a:p>
            <a:pPr>
              <a:buFont typeface="Arial" pitchFamily="34" charset="0"/>
              <a:buChar char="•"/>
            </a:pPr>
            <a:endParaRPr lang="en-US" sz="1000" dirty="0" smtClean="0"/>
          </a:p>
          <a:p>
            <a:pPr>
              <a:buFont typeface="Arial" pitchFamily="34" charset="0"/>
              <a:buChar char="•"/>
            </a:pPr>
            <a:r>
              <a:rPr lang="en-US" dirty="0" smtClean="0"/>
              <a:t>   Do you have a smoke detector?</a:t>
            </a:r>
          </a:p>
          <a:p>
            <a:pPr>
              <a:buFont typeface="Arial" pitchFamily="34" charset="0"/>
              <a:buChar char="•"/>
            </a:pPr>
            <a:endParaRPr lang="en-US" sz="1000" dirty="0" smtClean="0"/>
          </a:p>
          <a:p>
            <a:pPr>
              <a:buFont typeface="Arial" pitchFamily="34" charset="0"/>
              <a:buChar char="•"/>
            </a:pPr>
            <a:r>
              <a:rPr lang="en-US" dirty="0" smtClean="0"/>
              <a:t>   Do not live above the 7th floor. </a:t>
            </a:r>
          </a:p>
          <a:p>
            <a:pPr>
              <a:buFont typeface="Arial" pitchFamily="34" charset="0"/>
              <a:buChar char="•"/>
            </a:pPr>
            <a:endParaRPr lang="en-US" sz="1000" dirty="0" smtClean="0"/>
          </a:p>
          <a:p>
            <a:pPr>
              <a:buFont typeface="Arial" pitchFamily="34" charset="0"/>
              <a:buChar char="•"/>
            </a:pPr>
            <a:r>
              <a:rPr lang="en-US" dirty="0" smtClean="0"/>
              <a:t>   Plan two ways out of every room.</a:t>
            </a:r>
          </a:p>
          <a:p>
            <a:pPr>
              <a:buFont typeface="Arial" pitchFamily="34" charset="0"/>
              <a:buChar char="•"/>
            </a:pPr>
            <a:endParaRPr lang="en-US" sz="1000" dirty="0" smtClean="0"/>
          </a:p>
          <a:p>
            <a:pPr>
              <a:buFont typeface="Arial" pitchFamily="34" charset="0"/>
              <a:buChar char="•"/>
            </a:pPr>
            <a:r>
              <a:rPr lang="en-US" dirty="0" smtClean="0"/>
              <a:t>   Think about how you will escape the room in case of fire – do you have a ladder/a rope and window access? </a:t>
            </a:r>
          </a:p>
          <a:p>
            <a:pPr>
              <a:buFont typeface="Arial" pitchFamily="34" charset="0"/>
              <a:buChar char="•"/>
            </a:pPr>
            <a:endParaRPr lang="en-US" sz="1000" dirty="0" smtClean="0"/>
          </a:p>
          <a:p>
            <a:pPr>
              <a:buFont typeface="Arial" pitchFamily="34" charset="0"/>
              <a:buChar char="•"/>
            </a:pPr>
            <a:r>
              <a:rPr lang="en-US" dirty="0" smtClean="0"/>
              <a:t>   Watch your smoking and cooking. </a:t>
            </a:r>
          </a:p>
        </p:txBody>
      </p:sp>
      <p:sp>
        <p:nvSpPr>
          <p:cNvPr id="12" name="TextBox 11"/>
          <p:cNvSpPr txBox="1"/>
          <p:nvPr/>
        </p:nvSpPr>
        <p:spPr>
          <a:xfrm>
            <a:off x="5434149" y="5999248"/>
            <a:ext cx="2651760" cy="461665"/>
          </a:xfrm>
          <a:prstGeom prst="rect">
            <a:avLst/>
          </a:prstGeom>
          <a:noFill/>
        </p:spPr>
        <p:txBody>
          <a:bodyPr wrap="square" rtlCol="0">
            <a:spAutoFit/>
          </a:bodyPr>
          <a:lstStyle/>
          <a:p>
            <a:r>
              <a:rPr lang="en-US" b="1" i="1" dirty="0" smtClean="0">
                <a:solidFill>
                  <a:schemeClr val="accent6">
                    <a:lumMod val="75000"/>
                  </a:schemeClr>
                </a:solidFill>
              </a:rPr>
              <a:t>The day to day</a:t>
            </a:r>
            <a:endParaRPr lang="en-US" b="1" i="1" dirty="0">
              <a:solidFill>
                <a:schemeClr val="accent6">
                  <a:lumMod val="75000"/>
                </a:schemeClr>
              </a:solidFill>
            </a:endParaRPr>
          </a:p>
        </p:txBody>
      </p:sp>
      <p:sp>
        <p:nvSpPr>
          <p:cNvPr id="13" name="Right Arrow 12"/>
          <p:cNvSpPr/>
          <p:nvPr/>
        </p:nvSpPr>
        <p:spPr>
          <a:xfrm>
            <a:off x="7930642" y="597628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606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6" name="Rectangle 4"/>
          <p:cNvSpPr>
            <a:spLocks noChangeArrowheads="1"/>
          </p:cNvSpPr>
          <p:nvPr/>
        </p:nvSpPr>
        <p:spPr bwMode="auto">
          <a:xfrm>
            <a:off x="112713" y="2211894"/>
            <a:ext cx="5929499" cy="2663180"/>
          </a:xfrm>
          <a:prstGeom prst="rect">
            <a:avLst/>
          </a:prstGeom>
          <a:noFill/>
          <a:ln w="9525">
            <a:noFill/>
            <a:miter lim="800000"/>
            <a:headEnd/>
            <a:tailEnd/>
          </a:ln>
        </p:spPr>
        <p:txBody>
          <a:bodyPr/>
          <a:lstStyle/>
          <a:p>
            <a:pPr marL="682625" lvl="2">
              <a:spcBef>
                <a:spcPct val="20000"/>
              </a:spcBef>
              <a:buClr>
                <a:schemeClr val="tx1"/>
              </a:buClr>
              <a:buSzPct val="100000"/>
              <a:defRPr/>
            </a:pPr>
            <a:endParaRPr lang="en-US" dirty="0">
              <a:latin typeface="+mn-lt"/>
            </a:endParaRPr>
          </a:p>
        </p:txBody>
      </p:sp>
      <p:sp>
        <p:nvSpPr>
          <p:cNvPr id="12" name="TextBox 11"/>
          <p:cNvSpPr txBox="1"/>
          <p:nvPr/>
        </p:nvSpPr>
        <p:spPr>
          <a:xfrm>
            <a:off x="0" y="706633"/>
            <a:ext cx="9144000" cy="584775"/>
          </a:xfrm>
          <a:prstGeom prst="rect">
            <a:avLst/>
          </a:prstGeom>
          <a:noFill/>
        </p:spPr>
        <p:txBody>
          <a:bodyPr wrap="square" rtlCol="0">
            <a:spAutoFit/>
          </a:bodyPr>
          <a:lstStyle/>
          <a:p>
            <a:r>
              <a:rPr lang="en-US" sz="3200" dirty="0" smtClean="0">
                <a:solidFill>
                  <a:srgbClr val="0C533A"/>
                </a:solidFill>
                <a:latin typeface="Arial Black" panose="020B0A04020102020204" pitchFamily="34" charset="0"/>
              </a:rPr>
              <a:t>Limit Setting   					     </a:t>
            </a:r>
            <a:r>
              <a:rPr lang="en-US" sz="2800" b="1" i="1" dirty="0" smtClean="0">
                <a:solidFill>
                  <a:schemeClr val="accent6">
                    <a:lumMod val="75000"/>
                  </a:schemeClr>
                </a:solidFill>
                <a:latin typeface="+mn-lt"/>
              </a:rPr>
              <a:t>Talk to the group</a:t>
            </a:r>
            <a:endParaRPr lang="en-US" sz="2800" b="1" i="1" dirty="0">
              <a:solidFill>
                <a:schemeClr val="accent6">
                  <a:lumMod val="75000"/>
                </a:schemeClr>
              </a:solidFill>
              <a:latin typeface="+mn-lt"/>
            </a:endParaRPr>
          </a:p>
        </p:txBody>
      </p:sp>
      <p:sp>
        <p:nvSpPr>
          <p:cNvPr id="3" name="TextBox 2"/>
          <p:cNvSpPr txBox="1"/>
          <p:nvPr/>
        </p:nvSpPr>
        <p:spPr>
          <a:xfrm>
            <a:off x="300058" y="1337686"/>
            <a:ext cx="8700249" cy="5560497"/>
          </a:xfrm>
          <a:prstGeom prst="rect">
            <a:avLst/>
          </a:prstGeom>
          <a:noFill/>
        </p:spPr>
        <p:txBody>
          <a:bodyPr wrap="square" rtlCol="0">
            <a:spAutoFit/>
          </a:bodyPr>
          <a:lstStyle/>
          <a:p>
            <a:pPr>
              <a:spcAft>
                <a:spcPts val="1000"/>
              </a:spcAft>
              <a:defRPr/>
            </a:pPr>
            <a:r>
              <a:rPr lang="en-ZA" dirty="0"/>
              <a:t>Students should perceive their group as their primary source of help and support.  </a:t>
            </a:r>
            <a:endParaRPr lang="en-ZA" dirty="0" smtClean="0"/>
          </a:p>
          <a:p>
            <a:pPr>
              <a:spcAft>
                <a:spcPts val="1000"/>
              </a:spcAft>
              <a:defRPr/>
            </a:pPr>
            <a:r>
              <a:rPr lang="en-ZA" sz="2000" b="1" i="1" dirty="0" smtClean="0">
                <a:solidFill>
                  <a:schemeClr val="accent6">
                    <a:lumMod val="75000"/>
                  </a:schemeClr>
                </a:solidFill>
              </a:rPr>
              <a:t>Make </a:t>
            </a:r>
            <a:r>
              <a:rPr lang="en-ZA" sz="2000" b="1" i="1" dirty="0">
                <a:solidFill>
                  <a:schemeClr val="accent6">
                    <a:lumMod val="75000"/>
                  </a:schemeClr>
                </a:solidFill>
              </a:rPr>
              <a:t>it a place where</a:t>
            </a:r>
            <a:r>
              <a:rPr lang="en-ZA" sz="2000" b="1" i="1" dirty="0" smtClean="0">
                <a:solidFill>
                  <a:schemeClr val="accent6">
                    <a:lumMod val="75000"/>
                  </a:schemeClr>
                </a:solidFill>
              </a:rPr>
              <a:t>...</a:t>
            </a:r>
            <a:endParaRPr lang="en-US" sz="2000" b="1" i="1" dirty="0">
              <a:solidFill>
                <a:schemeClr val="accent6">
                  <a:lumMod val="75000"/>
                </a:schemeClr>
              </a:solidFill>
            </a:endParaRPr>
          </a:p>
          <a:p>
            <a:pPr marL="457200" indent="-457200">
              <a:spcAft>
                <a:spcPts val="1000"/>
              </a:spcAft>
              <a:buFont typeface="Arial" panose="020B0604020202020204" pitchFamily="34" charset="0"/>
              <a:buChar char="•"/>
              <a:defRPr/>
            </a:pPr>
            <a:r>
              <a:rPr lang="en-ZA" sz="2000" dirty="0"/>
              <a:t>They may explore </a:t>
            </a:r>
            <a:r>
              <a:rPr lang="en-ZA" sz="2000" dirty="0" smtClean="0"/>
              <a:t>their identity and safely </a:t>
            </a:r>
            <a:r>
              <a:rPr lang="en-ZA" sz="2000" dirty="0"/>
              <a:t>express </a:t>
            </a:r>
            <a:r>
              <a:rPr lang="en-ZA" sz="2000" dirty="0" smtClean="0"/>
              <a:t>themselves</a:t>
            </a:r>
            <a:endParaRPr lang="en-ZA" sz="2000" dirty="0"/>
          </a:p>
          <a:p>
            <a:pPr marL="457200" indent="-457200">
              <a:spcAft>
                <a:spcPts val="1000"/>
              </a:spcAft>
              <a:buFont typeface="Arial" panose="020B0604020202020204" pitchFamily="34" charset="0"/>
              <a:buChar char="•"/>
              <a:defRPr/>
            </a:pPr>
            <a:r>
              <a:rPr lang="en-ZA" sz="2000" dirty="0"/>
              <a:t>Group decision-making is emphasized and </a:t>
            </a:r>
            <a:r>
              <a:rPr lang="en-ZA" sz="2000" dirty="0" smtClean="0"/>
              <a:t>recognizes                      </a:t>
            </a:r>
            <a:r>
              <a:rPr lang="en-ZA" sz="2000" dirty="0"/>
              <a:t>successful participation by </a:t>
            </a:r>
            <a:r>
              <a:rPr lang="en-ZA" sz="2000" dirty="0" smtClean="0"/>
              <a:t>others</a:t>
            </a:r>
            <a:endParaRPr lang="en-ZA" sz="2000" dirty="0"/>
          </a:p>
          <a:p>
            <a:pPr>
              <a:spcAft>
                <a:spcPts val="1000"/>
              </a:spcAft>
              <a:defRPr/>
            </a:pPr>
            <a:r>
              <a:rPr lang="en-ZA" sz="2000" b="1" i="1" dirty="0" smtClean="0">
                <a:solidFill>
                  <a:schemeClr val="accent6">
                    <a:lumMod val="75000"/>
                  </a:schemeClr>
                </a:solidFill>
              </a:rPr>
              <a:t>Shape the environment by….</a:t>
            </a:r>
            <a:endParaRPr lang="en-US" sz="2000" b="1" i="1" dirty="0">
              <a:solidFill>
                <a:schemeClr val="accent6">
                  <a:lumMod val="75000"/>
                </a:schemeClr>
              </a:solidFill>
            </a:endParaRPr>
          </a:p>
          <a:p>
            <a:pPr marL="457200" indent="-457200">
              <a:spcAft>
                <a:spcPts val="1000"/>
              </a:spcAft>
              <a:buFont typeface="Arial" pitchFamily="34" charset="0"/>
              <a:buChar char="•"/>
              <a:defRPr/>
            </a:pPr>
            <a:r>
              <a:rPr lang="en-US" sz="2000" dirty="0" smtClean="0"/>
              <a:t>Use care </a:t>
            </a:r>
            <a:r>
              <a:rPr lang="en-US" sz="2000" dirty="0"/>
              <a:t>and concern over </a:t>
            </a:r>
            <a:r>
              <a:rPr lang="en-US" sz="2000" dirty="0" smtClean="0"/>
              <a:t>coercion</a:t>
            </a:r>
            <a:endParaRPr lang="en-US" sz="2000" dirty="0"/>
          </a:p>
          <a:p>
            <a:pPr marL="457200" indent="-457200">
              <a:spcAft>
                <a:spcPts val="1000"/>
              </a:spcAft>
              <a:buFont typeface="Arial" pitchFamily="34" charset="0"/>
              <a:buChar char="•"/>
              <a:defRPr/>
            </a:pPr>
            <a:r>
              <a:rPr lang="en-ZA" sz="2000" dirty="0"/>
              <a:t>Allow the group to </a:t>
            </a:r>
            <a:r>
              <a:rPr lang="en-US" sz="2000" dirty="0" smtClean="0"/>
              <a:t>address conflict first</a:t>
            </a:r>
            <a:endParaRPr lang="en-US" sz="2000" dirty="0"/>
          </a:p>
          <a:p>
            <a:pPr marL="457200" indent="-457200">
              <a:spcAft>
                <a:spcPts val="1000"/>
              </a:spcAft>
              <a:buFont typeface="Arial" pitchFamily="34" charset="0"/>
              <a:buChar char="•"/>
              <a:defRPr/>
            </a:pPr>
            <a:r>
              <a:rPr lang="en-US" sz="2000" dirty="0" smtClean="0"/>
              <a:t>Natural  consequences can be the best teacher</a:t>
            </a:r>
            <a:endParaRPr lang="en-US" sz="2000" dirty="0"/>
          </a:p>
          <a:p>
            <a:pPr marL="457200" indent="-457200">
              <a:spcAft>
                <a:spcPts val="1000"/>
              </a:spcAft>
              <a:buFont typeface="Arial" pitchFamily="34" charset="0"/>
              <a:buChar char="•"/>
              <a:defRPr/>
            </a:pPr>
            <a:r>
              <a:rPr lang="en-US" sz="2000" dirty="0"/>
              <a:t>Encourage </a:t>
            </a:r>
            <a:r>
              <a:rPr lang="en-US" sz="2000" dirty="0" smtClean="0"/>
              <a:t>Participation</a:t>
            </a:r>
            <a:endParaRPr lang="en-US" sz="2000" dirty="0"/>
          </a:p>
          <a:p>
            <a:pPr marL="457200" indent="-457200">
              <a:spcAft>
                <a:spcPts val="1000"/>
              </a:spcAft>
              <a:buFont typeface="Arial" pitchFamily="34" charset="0"/>
              <a:buChar char="•"/>
              <a:defRPr/>
            </a:pPr>
            <a:r>
              <a:rPr lang="en-US" sz="2000" dirty="0"/>
              <a:t>Provide private time and space</a:t>
            </a:r>
          </a:p>
          <a:p>
            <a:endParaRPr lang="en-US" dirty="0"/>
          </a:p>
        </p:txBody>
      </p:sp>
      <p:pic>
        <p:nvPicPr>
          <p:cNvPr id="7" name="Picture 2" descr="http://weblogcharlotte.com/image_store/uploads/6/9/0/9/9/ar126560943699096.png"/>
          <p:cNvPicPr>
            <a:picLocks noChangeAspect="1" noChangeArrowheads="1"/>
          </p:cNvPicPr>
          <p:nvPr/>
        </p:nvPicPr>
        <p:blipFill>
          <a:blip r:embed="rId3"/>
          <a:srcRect/>
          <a:stretch>
            <a:fillRect/>
          </a:stretch>
        </p:blipFill>
        <p:spPr bwMode="auto">
          <a:xfrm>
            <a:off x="6532480" y="4437487"/>
            <a:ext cx="1977559" cy="196460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6" name="Rectangle 4"/>
          <p:cNvSpPr>
            <a:spLocks noChangeArrowheads="1"/>
          </p:cNvSpPr>
          <p:nvPr/>
        </p:nvSpPr>
        <p:spPr bwMode="auto">
          <a:xfrm>
            <a:off x="112713" y="2211894"/>
            <a:ext cx="5929499" cy="2663180"/>
          </a:xfrm>
          <a:prstGeom prst="rect">
            <a:avLst/>
          </a:prstGeom>
          <a:noFill/>
          <a:ln w="9525">
            <a:noFill/>
            <a:miter lim="800000"/>
            <a:headEnd/>
            <a:tailEnd/>
          </a:ln>
        </p:spPr>
        <p:txBody>
          <a:bodyPr/>
          <a:lstStyle/>
          <a:p>
            <a:pPr marL="682625" lvl="2">
              <a:spcBef>
                <a:spcPct val="20000"/>
              </a:spcBef>
              <a:buClr>
                <a:schemeClr val="tx1"/>
              </a:buClr>
              <a:buSzPct val="100000"/>
              <a:defRPr/>
            </a:pPr>
            <a:endParaRPr lang="en-US" dirty="0">
              <a:latin typeface="+mn-lt"/>
            </a:endParaRPr>
          </a:p>
        </p:txBody>
      </p:sp>
      <p:sp>
        <p:nvSpPr>
          <p:cNvPr id="12" name="TextBox 11"/>
          <p:cNvSpPr txBox="1"/>
          <p:nvPr/>
        </p:nvSpPr>
        <p:spPr>
          <a:xfrm>
            <a:off x="0" y="706633"/>
            <a:ext cx="9144000" cy="584775"/>
          </a:xfrm>
          <a:prstGeom prst="rect">
            <a:avLst/>
          </a:prstGeom>
          <a:noFill/>
        </p:spPr>
        <p:txBody>
          <a:bodyPr wrap="square" rtlCol="0">
            <a:spAutoFit/>
          </a:bodyPr>
          <a:lstStyle/>
          <a:p>
            <a:r>
              <a:rPr lang="en-US" sz="3200" dirty="0" smtClean="0">
                <a:solidFill>
                  <a:srgbClr val="0C533A"/>
                </a:solidFill>
                <a:latin typeface="Arial Black" panose="020B0A04020102020204" pitchFamily="34" charset="0"/>
              </a:rPr>
              <a:t>Risk Mitigation					 </a:t>
            </a:r>
            <a:r>
              <a:rPr lang="en-US" sz="2800" b="1" i="1" dirty="0" smtClean="0">
                <a:solidFill>
                  <a:schemeClr val="accent6">
                    <a:lumMod val="75000"/>
                  </a:schemeClr>
                </a:solidFill>
                <a:latin typeface="+mn-lt"/>
              </a:rPr>
              <a:t>It’s about perspective</a:t>
            </a:r>
            <a:endParaRPr lang="en-US" sz="2800" b="1" i="1" dirty="0">
              <a:solidFill>
                <a:schemeClr val="accent6">
                  <a:lumMod val="75000"/>
                </a:schemeClr>
              </a:solidFill>
              <a:latin typeface="+mn-lt"/>
            </a:endParaRPr>
          </a:p>
        </p:txBody>
      </p:sp>
      <p:sp>
        <p:nvSpPr>
          <p:cNvPr id="3" name="TextBox 2"/>
          <p:cNvSpPr txBox="1"/>
          <p:nvPr/>
        </p:nvSpPr>
        <p:spPr>
          <a:xfrm>
            <a:off x="56357" y="1307303"/>
            <a:ext cx="9031286" cy="5447645"/>
          </a:xfrm>
          <a:prstGeom prst="rect">
            <a:avLst/>
          </a:prstGeom>
          <a:noFill/>
        </p:spPr>
        <p:txBody>
          <a:bodyPr wrap="square" rtlCol="0">
            <a:spAutoFit/>
          </a:bodyPr>
          <a:lstStyle/>
          <a:p>
            <a:pPr algn="ctr"/>
            <a:r>
              <a:rPr lang="en-US" b="1" i="1" dirty="0">
                <a:solidFill>
                  <a:schemeClr val="accent6">
                    <a:lumMod val="75000"/>
                  </a:schemeClr>
                </a:solidFill>
              </a:rPr>
              <a:t>“We have to recognize the risks to be able to mitigate them”</a:t>
            </a:r>
          </a:p>
          <a:p>
            <a:pPr algn="r"/>
            <a:r>
              <a:rPr lang="en-US" sz="1800" dirty="0"/>
              <a:t>~ Ambassador Phillip Carter III AFRICOM</a:t>
            </a:r>
          </a:p>
          <a:p>
            <a:pPr algn="ctr"/>
            <a:endParaRPr lang="en-US" sz="1200" b="1" i="1" dirty="0">
              <a:solidFill>
                <a:schemeClr val="accent6">
                  <a:lumMod val="75000"/>
                </a:schemeClr>
              </a:solidFill>
            </a:endParaRPr>
          </a:p>
          <a:p>
            <a:pPr algn="ctr"/>
            <a:r>
              <a:rPr lang="en-US" sz="2000" b="1" i="1" dirty="0" smtClean="0">
                <a:solidFill>
                  <a:schemeClr val="accent6">
                    <a:lumMod val="75000"/>
                  </a:schemeClr>
                </a:solidFill>
              </a:rPr>
              <a:t>“The </a:t>
            </a:r>
            <a:r>
              <a:rPr lang="en-US" sz="2000" b="1" i="1" dirty="0">
                <a:solidFill>
                  <a:schemeClr val="accent6">
                    <a:lumMod val="75000"/>
                  </a:schemeClr>
                </a:solidFill>
              </a:rPr>
              <a:t>darkest thing about Africa has always been </a:t>
            </a:r>
            <a:r>
              <a:rPr lang="en-US" sz="2000" b="1" i="1" dirty="0" smtClean="0">
                <a:solidFill>
                  <a:schemeClr val="accent6">
                    <a:lumMod val="75000"/>
                  </a:schemeClr>
                </a:solidFill>
              </a:rPr>
              <a:t>our </a:t>
            </a:r>
            <a:r>
              <a:rPr lang="en-US" sz="2000" b="1" i="1" u="sng" dirty="0">
                <a:solidFill>
                  <a:schemeClr val="accent6">
                    <a:lumMod val="75000"/>
                  </a:schemeClr>
                </a:solidFill>
              </a:rPr>
              <a:t>ignorance</a:t>
            </a:r>
            <a:r>
              <a:rPr lang="en-US" sz="2000" b="1" i="1" dirty="0">
                <a:solidFill>
                  <a:schemeClr val="accent6">
                    <a:lumMod val="75000"/>
                  </a:schemeClr>
                </a:solidFill>
              </a:rPr>
              <a:t> of it</a:t>
            </a:r>
            <a:r>
              <a:rPr lang="en-US" sz="2000" b="1" i="1" dirty="0" smtClean="0">
                <a:solidFill>
                  <a:schemeClr val="accent6">
                    <a:lumMod val="75000"/>
                  </a:schemeClr>
                </a:solidFill>
              </a:rPr>
              <a:t>.”</a:t>
            </a:r>
          </a:p>
          <a:p>
            <a:pPr algn="r"/>
            <a:r>
              <a:rPr lang="en-US" sz="2200" dirty="0" smtClean="0"/>
              <a:t>  </a:t>
            </a:r>
            <a:r>
              <a:rPr lang="en-US" sz="1800" dirty="0"/>
              <a:t>~George </a:t>
            </a:r>
            <a:r>
              <a:rPr lang="en-US" sz="1800" dirty="0" smtClean="0"/>
              <a:t>Kimble</a:t>
            </a:r>
            <a:endParaRPr lang="en-US" dirty="0"/>
          </a:p>
          <a:p>
            <a:endParaRPr lang="en-US" sz="900" b="1" dirty="0" smtClean="0"/>
          </a:p>
          <a:p>
            <a:r>
              <a:rPr lang="en-US" sz="2000" b="1" dirty="0" smtClean="0"/>
              <a:t>Tips </a:t>
            </a:r>
            <a:r>
              <a:rPr lang="en-US" sz="2000" b="1" dirty="0"/>
              <a:t>from a Program Leader /Researcher in </a:t>
            </a:r>
            <a:r>
              <a:rPr lang="en-US" sz="2000" b="1" dirty="0" smtClean="0"/>
              <a:t>Somalia</a:t>
            </a:r>
          </a:p>
          <a:p>
            <a:pPr algn="r"/>
            <a:endParaRPr lang="en-US" sz="1050" dirty="0" smtClean="0"/>
          </a:p>
          <a:p>
            <a:pPr algn="r"/>
            <a:endParaRPr lang="en-US" sz="1050" dirty="0" smtClean="0"/>
          </a:p>
          <a:p>
            <a:pPr marL="0" lvl="1">
              <a:spcAft>
                <a:spcPts val="600"/>
              </a:spcAft>
            </a:pPr>
            <a:endParaRPr lang="en-US" sz="2000" dirty="0" smtClean="0"/>
          </a:p>
          <a:p>
            <a:pPr algn="r">
              <a:spcAft>
                <a:spcPts val="600"/>
              </a:spcAft>
            </a:pPr>
            <a:endParaRPr lang="en-US" sz="2000" dirty="0" smtClean="0"/>
          </a:p>
          <a:p>
            <a:pPr algn="r">
              <a:spcAft>
                <a:spcPts val="600"/>
              </a:spcAft>
            </a:pPr>
            <a:endParaRPr lang="en-US" sz="2000" dirty="0"/>
          </a:p>
          <a:p>
            <a:pPr algn="r">
              <a:spcAft>
                <a:spcPts val="600"/>
              </a:spcAft>
            </a:pPr>
            <a:endParaRPr lang="en-US" sz="2000" dirty="0" smtClean="0"/>
          </a:p>
          <a:p>
            <a:pPr algn="r">
              <a:spcAft>
                <a:spcPts val="600"/>
              </a:spcAft>
            </a:pPr>
            <a:endParaRPr lang="en-US" sz="2000" dirty="0"/>
          </a:p>
          <a:p>
            <a:pPr algn="r">
              <a:spcAft>
                <a:spcPts val="600"/>
              </a:spcAft>
            </a:pPr>
            <a:endParaRPr lang="en-US" sz="2000" dirty="0" smtClean="0"/>
          </a:p>
          <a:p>
            <a:pPr algn="r">
              <a:spcAft>
                <a:spcPts val="600"/>
              </a:spcAft>
            </a:pPr>
            <a:endParaRPr lang="en-US" sz="2000" dirty="0"/>
          </a:p>
          <a:p>
            <a:pPr algn="r">
              <a:spcAft>
                <a:spcPts val="600"/>
              </a:spcAft>
            </a:pPr>
            <a:r>
              <a:rPr lang="en-US" sz="1600" dirty="0" smtClean="0"/>
              <a:t>~</a:t>
            </a:r>
            <a:r>
              <a:rPr lang="en-US" sz="1600" dirty="0"/>
              <a:t>Dr. Will Reno, Department of Political Science, Northwestern University</a:t>
            </a:r>
            <a:endParaRPr lang="en-US" sz="1600" b="1" dirty="0">
              <a:solidFill>
                <a:schemeClr val="accent6">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12231515"/>
              </p:ext>
            </p:extLst>
          </p:nvPr>
        </p:nvGraphicFramePr>
        <p:xfrm>
          <a:off x="56355" y="3381554"/>
          <a:ext cx="9031288" cy="2987040"/>
        </p:xfrm>
        <a:graphic>
          <a:graphicData uri="http://schemas.openxmlformats.org/drawingml/2006/table">
            <a:tbl>
              <a:tblPr firstRow="1" bandRow="1">
                <a:tableStyleId>{5C22544A-7EE6-4342-B048-85BDC9FD1C3A}</a:tableStyleId>
              </a:tblPr>
              <a:tblGrid>
                <a:gridCol w="4515644"/>
                <a:gridCol w="4515644"/>
              </a:tblGrid>
              <a:tr h="370840">
                <a:tc>
                  <a:txBody>
                    <a:bodyPr/>
                    <a:lstStyle/>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0" baseline="0" dirty="0" smtClean="0">
                          <a:solidFill>
                            <a:schemeClr val="tx1"/>
                          </a:solidFill>
                        </a:rPr>
                        <a:t>Don’t worry about identifying who the bad guys </a:t>
                      </a:r>
                      <a:r>
                        <a:rPr lang="en-US" sz="2000" b="0" baseline="0" smtClean="0">
                          <a:solidFill>
                            <a:schemeClr val="tx1"/>
                          </a:solidFill>
                        </a:rPr>
                        <a:t>are.</a:t>
                      </a:r>
                      <a:endParaRPr lang="en-US" sz="2000" b="0" baseline="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0" dirty="0" smtClean="0">
                          <a:solidFill>
                            <a:schemeClr val="tx1"/>
                          </a:solidFill>
                        </a:rPr>
                        <a:t>Instead, ask yourself, “What are we being perceived as?”</a:t>
                      </a:r>
                      <a:endParaRPr lang="en-US" sz="2000" b="0" baseline="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pPr marL="342900" marR="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0" dirty="0" smtClean="0">
                          <a:solidFill>
                            <a:schemeClr val="tx1"/>
                          </a:solidFill>
                        </a:rPr>
                        <a:t>Cultural miscues can be lethal. </a:t>
                      </a:r>
                      <a:endParaRPr lang="en-US" sz="2000" b="0" baseline="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0" dirty="0" smtClean="0">
                          <a:solidFill>
                            <a:schemeClr val="tx1"/>
                          </a:solidFill>
                        </a:rPr>
                        <a:t>Use “Productive Panic” as the cure for perceptual blindness.</a:t>
                      </a:r>
                      <a:endParaRPr lang="en-US" sz="2000" b="0" baseline="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pPr marL="342900" indent="-342900">
                        <a:buFont typeface="Wingdings" panose="05000000000000000000" pitchFamily="2" charset="2"/>
                        <a:buChar char="ü"/>
                      </a:pPr>
                      <a:r>
                        <a:rPr lang="en-US" sz="2000" b="0" dirty="0" smtClean="0">
                          <a:solidFill>
                            <a:schemeClr val="tx1"/>
                          </a:solidFill>
                        </a:rPr>
                        <a:t>When accepting the kindness of strangers …</a:t>
                      </a:r>
                      <a:endParaRPr lang="en-US" sz="2000" b="0" baseline="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0" dirty="0" smtClean="0">
                          <a:solidFill>
                            <a:schemeClr val="tx1"/>
                          </a:solidFill>
                        </a:rPr>
                        <a:t>“The guest is the hostage of the host.”</a:t>
                      </a:r>
                      <a:endParaRPr lang="en-US" sz="2000" b="0" baseline="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342900" marR="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0" dirty="0" smtClean="0">
                          <a:solidFill>
                            <a:schemeClr val="tx1"/>
                          </a:solidFill>
                        </a:rPr>
                        <a:t>Safety plans, seminars, insurance and paperwork do mitigate risk so…</a:t>
                      </a:r>
                      <a:endParaRPr lang="en-US" sz="2000" b="0" baseline="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smtClean="0">
                          <a:solidFill>
                            <a:schemeClr val="accent6">
                              <a:lumMod val="75000"/>
                            </a:schemeClr>
                          </a:solidFill>
                        </a:rPr>
                        <a:t>“Paper Up!” </a:t>
                      </a:r>
                    </a:p>
                    <a:p>
                      <a:pPr marL="0" indent="0">
                        <a:buFont typeface="Arial" panose="020B0604020202020204" pitchFamily="34" charset="0"/>
                        <a:buNone/>
                      </a:pPr>
                      <a:endParaRPr lang="en-US" sz="2000" b="0" baseline="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281074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36868" name="Title 1"/>
          <p:cNvSpPr>
            <a:spLocks noGrp="1"/>
          </p:cNvSpPr>
          <p:nvPr>
            <p:ph type="title"/>
          </p:nvPr>
        </p:nvSpPr>
        <p:spPr bwMode="auto">
          <a:xfrm>
            <a:off x="112713" y="792164"/>
            <a:ext cx="8869923" cy="68394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sz="3200" dirty="0" smtClean="0">
                <a:latin typeface="Arial Black" pitchFamily="34" charset="0"/>
                <a:ea typeface="ＭＳ Ｐゴシック" pitchFamily="49" charset="-128"/>
              </a:rPr>
              <a:t>Emergency Action Plan          </a:t>
            </a:r>
            <a:r>
              <a:rPr lang="en-US" sz="2800" b="1" i="1" dirty="0" smtClean="0">
                <a:solidFill>
                  <a:schemeClr val="accent6">
                    <a:lumMod val="75000"/>
                  </a:schemeClr>
                </a:solidFill>
                <a:latin typeface="+mn-lt"/>
                <a:ea typeface="ＭＳ Ｐゴシック" pitchFamily="49" charset="-128"/>
              </a:rPr>
              <a:t>Plan ahead</a:t>
            </a:r>
          </a:p>
        </p:txBody>
      </p:sp>
      <p:sp>
        <p:nvSpPr>
          <p:cNvPr id="6" name="Rectangle 3"/>
          <p:cNvSpPr txBox="1">
            <a:spLocks noChangeArrowheads="1"/>
          </p:cNvSpPr>
          <p:nvPr/>
        </p:nvSpPr>
        <p:spPr>
          <a:xfrm>
            <a:off x="0" y="1549130"/>
            <a:ext cx="9144000" cy="5324063"/>
          </a:xfrm>
          <a:prstGeom prst="rect">
            <a:avLst/>
          </a:prstGeom>
        </p:spPr>
        <p:txBody>
          <a:bodyPr/>
          <a:lstStyle/>
          <a:p>
            <a:pPr marL="342900" lvl="0" indent="-342900" eaLnBrk="0">
              <a:spcAft>
                <a:spcPts val="1000"/>
              </a:spcAft>
              <a:buFont typeface="Arial" panose="020B0604020202020204" pitchFamily="34" charset="0"/>
              <a:buChar char="•"/>
            </a:pPr>
            <a:r>
              <a:rPr lang="en-US" sz="2000" dirty="0" smtClean="0"/>
              <a:t>Remind </a:t>
            </a:r>
            <a:r>
              <a:rPr lang="en-US" sz="2000" dirty="0"/>
              <a:t>students to read the </a:t>
            </a:r>
            <a:r>
              <a:rPr lang="en-US" sz="2000" b="1" dirty="0" smtClean="0">
                <a:solidFill>
                  <a:schemeClr val="accent6">
                    <a:lumMod val="75000"/>
                  </a:schemeClr>
                </a:solidFill>
              </a:rPr>
              <a:t>Safety and Travel </a:t>
            </a:r>
            <a:r>
              <a:rPr lang="en-US" sz="2000" dirty="0" smtClean="0"/>
              <a:t>section </a:t>
            </a:r>
            <a:r>
              <a:rPr lang="en-US" sz="2000" dirty="0"/>
              <a:t>of the Student </a:t>
            </a:r>
            <a:r>
              <a:rPr lang="en-US" sz="2000" dirty="0" smtClean="0"/>
              <a:t>Guide</a:t>
            </a:r>
          </a:p>
          <a:p>
            <a:pPr marL="342900" lvl="0" indent="-342900" eaLnBrk="0">
              <a:spcAft>
                <a:spcPts val="1000"/>
              </a:spcAft>
              <a:buFont typeface="Arial" panose="020B0604020202020204" pitchFamily="34" charset="0"/>
              <a:buChar char="•"/>
            </a:pPr>
            <a:r>
              <a:rPr lang="en-US" sz="2000" dirty="0" smtClean="0"/>
              <a:t>Remind students to review the Country Information from </a:t>
            </a:r>
            <a:r>
              <a:rPr lang="en-US" sz="2000" b="1" dirty="0" err="1" smtClean="0">
                <a:solidFill>
                  <a:schemeClr val="accent6">
                    <a:lumMod val="75000"/>
                  </a:schemeClr>
                </a:solidFill>
              </a:rPr>
              <a:t>Travel.State.Gov</a:t>
            </a:r>
            <a:r>
              <a:rPr lang="en-US" sz="2000" dirty="0" smtClean="0"/>
              <a:t> </a:t>
            </a:r>
            <a:endParaRPr lang="en-US" sz="2000" dirty="0"/>
          </a:p>
          <a:p>
            <a:pPr marL="342900" lvl="0" indent="-342900" eaLnBrk="0">
              <a:spcAft>
                <a:spcPts val="1000"/>
              </a:spcAft>
              <a:buFont typeface="Arial" panose="020B0604020202020204" pitchFamily="34" charset="0"/>
              <a:buChar char="•"/>
            </a:pPr>
            <a:r>
              <a:rPr lang="en-US" sz="2000" dirty="0"/>
              <a:t>Discuss potential </a:t>
            </a:r>
            <a:r>
              <a:rPr lang="en-US" sz="2000" b="1" dirty="0">
                <a:solidFill>
                  <a:schemeClr val="accent6">
                    <a:lumMod val="75000"/>
                  </a:schemeClr>
                </a:solidFill>
              </a:rPr>
              <a:t>crises </a:t>
            </a:r>
            <a:r>
              <a:rPr lang="en-US" sz="2000" dirty="0"/>
              <a:t>that could occur in your  </a:t>
            </a:r>
            <a:r>
              <a:rPr lang="en-US" sz="2000" dirty="0" smtClean="0"/>
              <a:t>area</a:t>
            </a:r>
          </a:p>
          <a:p>
            <a:pPr marL="800100" lvl="1" indent="-342900" eaLnBrk="0">
              <a:spcAft>
                <a:spcPts val="1000"/>
              </a:spcAft>
              <a:buFont typeface="Arial" panose="020B0604020202020204" pitchFamily="34" charset="0"/>
              <a:buChar char="•"/>
            </a:pPr>
            <a:r>
              <a:rPr lang="en-US" sz="2000" dirty="0" smtClean="0"/>
              <a:t>Missing student; Terrorist Act; Active Shooter; Flood</a:t>
            </a:r>
            <a:endParaRPr lang="en-US" sz="2000" dirty="0"/>
          </a:p>
          <a:p>
            <a:pPr marL="342900" lvl="0" indent="-342900" eaLnBrk="0">
              <a:spcAft>
                <a:spcPts val="1000"/>
              </a:spcAft>
              <a:buFont typeface="Arial" panose="020B0604020202020204" pitchFamily="34" charset="0"/>
              <a:buChar char="•"/>
            </a:pPr>
            <a:r>
              <a:rPr lang="en-US" sz="2000" dirty="0"/>
              <a:t>Agree on </a:t>
            </a:r>
            <a:r>
              <a:rPr lang="en-US" sz="2000" dirty="0" smtClean="0"/>
              <a:t>when </a:t>
            </a:r>
            <a:r>
              <a:rPr lang="en-US" sz="2000" dirty="0"/>
              <a:t>and </a:t>
            </a:r>
            <a:r>
              <a:rPr lang="en-US" sz="2000" b="1" dirty="0" smtClean="0">
                <a:solidFill>
                  <a:schemeClr val="accent6">
                    <a:lumMod val="75000"/>
                  </a:schemeClr>
                </a:solidFill>
              </a:rPr>
              <a:t>how </a:t>
            </a:r>
            <a:r>
              <a:rPr lang="en-US" sz="2000" b="1" dirty="0">
                <a:solidFill>
                  <a:schemeClr val="accent6">
                    <a:lumMod val="75000"/>
                  </a:schemeClr>
                </a:solidFill>
              </a:rPr>
              <a:t>to </a:t>
            </a:r>
            <a:r>
              <a:rPr lang="en-US" sz="2000" b="1" dirty="0" smtClean="0">
                <a:solidFill>
                  <a:schemeClr val="accent6">
                    <a:lumMod val="75000"/>
                  </a:schemeClr>
                </a:solidFill>
              </a:rPr>
              <a:t>check-in </a:t>
            </a:r>
            <a:r>
              <a:rPr lang="en-US" sz="2000" dirty="0" smtClean="0"/>
              <a:t>during an emergency</a:t>
            </a:r>
            <a:endParaRPr lang="en-US" sz="2000" dirty="0"/>
          </a:p>
          <a:p>
            <a:pPr marL="342900" lvl="0" indent="-342900" eaLnBrk="0">
              <a:spcAft>
                <a:spcPts val="1000"/>
              </a:spcAft>
              <a:buFont typeface="Arial" panose="020B0604020202020204" pitchFamily="34" charset="0"/>
              <a:buChar char="•"/>
            </a:pPr>
            <a:r>
              <a:rPr lang="en-US" sz="2000" dirty="0"/>
              <a:t>Designate a </a:t>
            </a:r>
            <a:r>
              <a:rPr lang="en-US" sz="2000" b="1" dirty="0">
                <a:solidFill>
                  <a:schemeClr val="accent6">
                    <a:lumMod val="75000"/>
                  </a:schemeClr>
                </a:solidFill>
              </a:rPr>
              <a:t>primary and </a:t>
            </a:r>
            <a:r>
              <a:rPr lang="en-US" sz="2000" b="1" dirty="0" smtClean="0">
                <a:solidFill>
                  <a:schemeClr val="accent6">
                    <a:lumMod val="75000"/>
                  </a:schemeClr>
                </a:solidFill>
              </a:rPr>
              <a:t>a secondary </a:t>
            </a:r>
            <a:r>
              <a:rPr lang="en-US" sz="2000" dirty="0"/>
              <a:t>meeting place</a:t>
            </a:r>
          </a:p>
          <a:p>
            <a:pPr marL="342900" lvl="0" indent="-342900" eaLnBrk="0">
              <a:spcAft>
                <a:spcPts val="1000"/>
              </a:spcAft>
              <a:buFont typeface="Arial" panose="020B0604020202020204" pitchFamily="34" charset="0"/>
              <a:buChar char="•"/>
            </a:pPr>
            <a:r>
              <a:rPr lang="en-US" sz="2000" dirty="0" smtClean="0"/>
              <a:t>Discuss how you would </a:t>
            </a:r>
            <a:r>
              <a:rPr lang="en-US" sz="2000" b="1" dirty="0" smtClean="0">
                <a:solidFill>
                  <a:schemeClr val="accent6">
                    <a:lumMod val="75000"/>
                  </a:schemeClr>
                </a:solidFill>
              </a:rPr>
              <a:t>report </a:t>
            </a:r>
            <a:r>
              <a:rPr lang="en-US" sz="2000" b="1" dirty="0">
                <a:solidFill>
                  <a:schemeClr val="accent6">
                    <a:lumMod val="75000"/>
                  </a:schemeClr>
                </a:solidFill>
              </a:rPr>
              <a:t>status </a:t>
            </a:r>
            <a:r>
              <a:rPr lang="en-US" sz="2000" dirty="0"/>
              <a:t>to the </a:t>
            </a:r>
            <a:r>
              <a:rPr lang="en-US" sz="2000" dirty="0" smtClean="0"/>
              <a:t>OSA </a:t>
            </a:r>
            <a:r>
              <a:rPr lang="en-US" sz="2000" dirty="0"/>
              <a:t>regularly</a:t>
            </a:r>
          </a:p>
          <a:p>
            <a:pPr marL="342900" lvl="0" indent="-342900" eaLnBrk="0">
              <a:spcAft>
                <a:spcPts val="1000"/>
              </a:spcAft>
              <a:buFont typeface="Arial" panose="020B0604020202020204" pitchFamily="34" charset="0"/>
              <a:buChar char="•"/>
            </a:pPr>
            <a:r>
              <a:rPr lang="en-US" sz="2000" dirty="0" smtClean="0"/>
              <a:t>Remind </a:t>
            </a:r>
            <a:r>
              <a:rPr lang="en-US" sz="2000" dirty="0"/>
              <a:t>students to </a:t>
            </a:r>
            <a:r>
              <a:rPr lang="en-US" sz="2000" b="1" dirty="0">
                <a:solidFill>
                  <a:schemeClr val="accent6">
                    <a:lumMod val="75000"/>
                  </a:schemeClr>
                </a:solidFill>
              </a:rPr>
              <a:t>check-in with </a:t>
            </a:r>
            <a:r>
              <a:rPr lang="en-US" sz="2000" b="1" dirty="0" smtClean="0">
                <a:solidFill>
                  <a:schemeClr val="accent6">
                    <a:lumMod val="75000"/>
                  </a:schemeClr>
                </a:solidFill>
              </a:rPr>
              <a:t>family</a:t>
            </a:r>
            <a:endParaRPr lang="en-US" sz="2000" b="1" dirty="0">
              <a:solidFill>
                <a:schemeClr val="accent6">
                  <a:lumMod val="75000"/>
                </a:schemeClr>
              </a:solidFill>
            </a:endParaRPr>
          </a:p>
          <a:p>
            <a:pPr marL="342900" lvl="0" indent="-342900" eaLnBrk="0">
              <a:spcAft>
                <a:spcPts val="1000"/>
              </a:spcAft>
              <a:buFont typeface="Arial" panose="020B0604020202020204" pitchFamily="34" charset="0"/>
              <a:buChar char="•"/>
            </a:pPr>
            <a:r>
              <a:rPr lang="en-US" sz="2000" dirty="0"/>
              <a:t>Designate a </a:t>
            </a:r>
            <a:r>
              <a:rPr lang="en-US" sz="2000" b="1" dirty="0">
                <a:solidFill>
                  <a:schemeClr val="accent6">
                    <a:lumMod val="75000"/>
                  </a:schemeClr>
                </a:solidFill>
              </a:rPr>
              <a:t>student leader </a:t>
            </a:r>
            <a:r>
              <a:rPr lang="en-US" sz="2000" dirty="0"/>
              <a:t>in case the program leader is incapacitated or unavailable</a:t>
            </a:r>
          </a:p>
          <a:p>
            <a:pPr marL="342900" lvl="0" indent="-342900" eaLnBrk="0">
              <a:spcAft>
                <a:spcPts val="1000"/>
              </a:spcAft>
              <a:buFont typeface="Arial" panose="020B0604020202020204" pitchFamily="34" charset="0"/>
              <a:buChar char="•"/>
            </a:pPr>
            <a:r>
              <a:rPr lang="en-US" sz="2000" dirty="0"/>
              <a:t>Identify an additional </a:t>
            </a:r>
            <a:r>
              <a:rPr lang="en-US" sz="2000" b="1" dirty="0">
                <a:solidFill>
                  <a:schemeClr val="accent6">
                    <a:lumMod val="75000"/>
                  </a:schemeClr>
                </a:solidFill>
              </a:rPr>
              <a:t>on-site contact person </a:t>
            </a:r>
            <a:r>
              <a:rPr lang="en-US" sz="2000" dirty="0"/>
              <a:t>to OSA  prior to departure if you  are  the ONLY  program leader</a:t>
            </a:r>
          </a:p>
          <a:p>
            <a:pPr lvl="1">
              <a:spcBef>
                <a:spcPct val="20000"/>
              </a:spcBef>
              <a:buClr>
                <a:schemeClr val="tx1">
                  <a:lumMod val="75000"/>
                  <a:lumOff val="25000"/>
                </a:schemeClr>
              </a:buClr>
              <a:defRPr/>
            </a:pPr>
            <a:endParaRPr lang="en-US" sz="2000" dirty="0">
              <a:latin typeface="+mn-lt"/>
              <a:ea typeface="ＭＳ Ｐゴシック" charset="-128"/>
              <a:cs typeface="Gotham Book"/>
            </a:endParaRPr>
          </a:p>
        </p:txBody>
      </p:sp>
      <p:pic>
        <p:nvPicPr>
          <p:cNvPr id="14339" name="Picture 3" descr="http://www.protectorgroup.com/ProtectorGroup/media/Images/Newsletter/Corporate/checklist.jpg"/>
          <p:cNvPicPr>
            <a:picLocks noChangeAspect="1" noChangeArrowheads="1"/>
          </p:cNvPicPr>
          <p:nvPr/>
        </p:nvPicPr>
        <p:blipFill>
          <a:blip r:embed="rId3"/>
          <a:srcRect/>
          <a:stretch>
            <a:fillRect/>
          </a:stretch>
        </p:blipFill>
        <p:spPr bwMode="auto">
          <a:xfrm>
            <a:off x="7191255" y="2812524"/>
            <a:ext cx="1877445" cy="1863538"/>
          </a:xfrm>
          <a:prstGeom prst="rect">
            <a:avLst/>
          </a:prstGeom>
          <a:noFill/>
        </p:spPr>
      </p:pic>
    </p:spTree>
    <p:extLst>
      <p:ext uri="{BB962C8B-B14F-4D97-AF65-F5344CB8AC3E}">
        <p14:creationId xmlns:p14="http://schemas.microsoft.com/office/powerpoint/2010/main" val="1459908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rot="674245">
            <a:off x="3965722" y="1362347"/>
            <a:ext cx="5130590" cy="1819509"/>
          </a:xfrm>
          <a:prstGeom prst="ellipse">
            <a:avLst/>
          </a:prstGeom>
          <a:gradFill>
            <a:gsLst>
              <a:gs pos="0">
                <a:schemeClr val="accent1">
                  <a:tint val="100000"/>
                  <a:shade val="100000"/>
                  <a:satMod val="130000"/>
                  <a:alpha val="0"/>
                  <a:lumMod val="28000"/>
                  <a:lumOff val="72000"/>
                </a:schemeClr>
              </a:gs>
              <a:gs pos="100000">
                <a:schemeClr val="accent1">
                  <a:tint val="50000"/>
                  <a:shade val="100000"/>
                  <a:satMod val="350000"/>
                </a:schemeClr>
              </a:gs>
            </a:gsLst>
          </a:gradFill>
          <a:ln>
            <a:noFill/>
          </a:ln>
          <a:effectLst>
            <a:outerShdw blurRad="40000" dist="23000" dir="5400000" rotWithShape="0">
              <a:srgbClr val="000000">
                <a:alpha val="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914"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12" name="TextBox 11"/>
          <p:cNvSpPr txBox="1"/>
          <p:nvPr/>
        </p:nvSpPr>
        <p:spPr>
          <a:xfrm>
            <a:off x="0" y="3702232"/>
            <a:ext cx="9047181" cy="1046440"/>
          </a:xfrm>
          <a:prstGeom prst="rect">
            <a:avLst/>
          </a:prstGeom>
          <a:noFill/>
        </p:spPr>
        <p:txBody>
          <a:bodyPr wrap="square" rtlCol="0">
            <a:spAutoFit/>
          </a:bodyPr>
          <a:lstStyle/>
          <a:p>
            <a:r>
              <a:rPr lang="en-US" dirty="0" smtClean="0"/>
              <a:t>The stages of group development often occur during international programs and can be used to effect change.</a:t>
            </a:r>
          </a:p>
          <a:p>
            <a:pPr algn="r"/>
            <a:r>
              <a:rPr lang="en-US" sz="1400" dirty="0"/>
              <a:t>~</a:t>
            </a:r>
            <a:r>
              <a:rPr lang="en-US" sz="1400" dirty="0" smtClean="0"/>
              <a:t>Jason Platt and Monique Jimenez The Forum 2013</a:t>
            </a:r>
            <a:endParaRPr lang="en-US" dirty="0"/>
          </a:p>
        </p:txBody>
      </p:sp>
      <p:sp>
        <p:nvSpPr>
          <p:cNvPr id="13" name="TextBox 12"/>
          <p:cNvSpPr txBox="1"/>
          <p:nvPr/>
        </p:nvSpPr>
        <p:spPr>
          <a:xfrm>
            <a:off x="56356" y="1518175"/>
            <a:ext cx="3748510" cy="1384995"/>
          </a:xfrm>
          <a:prstGeom prst="rect">
            <a:avLst/>
          </a:prstGeom>
          <a:noFill/>
        </p:spPr>
        <p:txBody>
          <a:bodyPr wrap="square" rtlCol="0">
            <a:spAutoFit/>
          </a:bodyPr>
          <a:lstStyle/>
          <a:p>
            <a:r>
              <a:rPr lang="en-US" b="1" dirty="0" smtClean="0">
                <a:solidFill>
                  <a:schemeClr val="accent6">
                    <a:lumMod val="75000"/>
                  </a:schemeClr>
                </a:solidFill>
                <a:latin typeface="Arial" panose="020B0604020202020204" pitchFamily="34" charset="0"/>
                <a:cs typeface="Arial" panose="020B0604020202020204" pitchFamily="34" charset="0"/>
              </a:rPr>
              <a:t>Disruptions </a:t>
            </a:r>
            <a:r>
              <a:rPr lang="en-US" b="1" dirty="0">
                <a:solidFill>
                  <a:schemeClr val="accent6">
                    <a:lumMod val="75000"/>
                  </a:schemeClr>
                </a:solidFill>
                <a:latin typeface="Arial" panose="020B0604020202020204" pitchFamily="34" charset="0"/>
                <a:cs typeface="Arial" panose="020B0604020202020204" pitchFamily="34" charset="0"/>
              </a:rPr>
              <a:t>are </a:t>
            </a:r>
            <a:r>
              <a:rPr lang="en-US" b="1" dirty="0" smtClean="0">
                <a:solidFill>
                  <a:schemeClr val="accent6">
                    <a:lumMod val="75000"/>
                  </a:schemeClr>
                </a:solidFill>
                <a:latin typeface="Arial" panose="020B0604020202020204" pitchFamily="34" charset="0"/>
                <a:cs typeface="Arial" panose="020B0604020202020204" pitchFamily="34" charset="0"/>
              </a:rPr>
              <a:t>normal </a:t>
            </a:r>
            <a:r>
              <a:rPr lang="en-US" dirty="0" smtClean="0">
                <a:solidFill>
                  <a:schemeClr val="accent6">
                    <a:lumMod val="75000"/>
                  </a:schemeClr>
                </a:solidFill>
                <a:latin typeface="Arial" panose="020B0604020202020204" pitchFamily="34" charset="0"/>
                <a:cs typeface="Arial" panose="020B0604020202020204" pitchFamily="34" charset="0"/>
              </a:rPr>
              <a:t>- questioning of identity is to be expected.</a:t>
            </a:r>
          </a:p>
          <a:p>
            <a:pPr algn="r"/>
            <a:r>
              <a:rPr lang="en-US" sz="1200" dirty="0" smtClean="0"/>
              <a:t>~David </a:t>
            </a:r>
            <a:r>
              <a:rPr lang="en-US" sz="1200" dirty="0"/>
              <a:t>Wick </a:t>
            </a:r>
            <a:r>
              <a:rPr lang="en-US" sz="1200" dirty="0" err="1"/>
              <a:t>Ed.D</a:t>
            </a:r>
            <a:r>
              <a:rPr lang="en-US" sz="1200" dirty="0"/>
              <a:t> </a:t>
            </a:r>
            <a:r>
              <a:rPr lang="en-US" sz="1200" dirty="0" smtClean="0"/>
              <a:t>SFSU 2013</a:t>
            </a:r>
            <a:endParaRPr lang="en-US" dirty="0" smtClean="0">
              <a:solidFill>
                <a:schemeClr val="accent6">
                  <a:lumMod val="75000"/>
                </a:schemeClr>
              </a:solidFill>
              <a:latin typeface="Arial" panose="020B0604020202020204" pitchFamily="34" charset="0"/>
              <a:cs typeface="Arial" panose="020B0604020202020204" pitchFamily="34" charset="0"/>
            </a:endParaRPr>
          </a:p>
        </p:txBody>
      </p:sp>
      <p:pic>
        <p:nvPicPr>
          <p:cNvPr id="1029" name="Picture 5" descr="C:\Users\chambe84\AppData\Local\Microsoft\Windows\Temporary Internet Files\Content.IE5\K7VUM3QB\MC900383550[1].wmf"/>
          <p:cNvPicPr>
            <a:picLocks noChangeAspect="1" noChangeArrowheads="1"/>
          </p:cNvPicPr>
          <p:nvPr/>
        </p:nvPicPr>
        <p:blipFill>
          <a:blip r:embed="rId3"/>
          <a:srcRect/>
          <a:stretch>
            <a:fillRect/>
          </a:stretch>
        </p:blipFill>
        <p:spPr bwMode="auto">
          <a:xfrm>
            <a:off x="6043625" y="1300095"/>
            <a:ext cx="701264" cy="1544256"/>
          </a:xfrm>
          <a:prstGeom prst="rect">
            <a:avLst/>
          </a:prstGeom>
          <a:noFill/>
          <a:scene3d>
            <a:camera prst="orthographicFront">
              <a:rot lat="0" lon="10800000" rev="0"/>
            </a:camera>
            <a:lightRig rig="threePt" dir="t"/>
          </a:scene3d>
        </p:spPr>
      </p:pic>
      <p:sp>
        <p:nvSpPr>
          <p:cNvPr id="11" name="TextBox 10"/>
          <p:cNvSpPr txBox="1"/>
          <p:nvPr/>
        </p:nvSpPr>
        <p:spPr>
          <a:xfrm>
            <a:off x="0" y="706633"/>
            <a:ext cx="9144000" cy="646331"/>
          </a:xfrm>
          <a:prstGeom prst="rect">
            <a:avLst/>
          </a:prstGeom>
          <a:noFill/>
        </p:spPr>
        <p:txBody>
          <a:bodyPr wrap="square" rtlCol="0">
            <a:spAutoFit/>
          </a:bodyPr>
          <a:lstStyle/>
          <a:p>
            <a:r>
              <a:rPr lang="en-US" sz="3600" dirty="0" smtClean="0">
                <a:solidFill>
                  <a:srgbClr val="0C533A"/>
                </a:solidFill>
                <a:latin typeface="Arial Black" panose="020B0A04020102020204" pitchFamily="34" charset="0"/>
              </a:rPr>
              <a:t>Addressing Behavior      </a:t>
            </a:r>
            <a:r>
              <a:rPr lang="en-US" sz="2800" b="1" i="1" dirty="0" smtClean="0">
                <a:solidFill>
                  <a:schemeClr val="accent6">
                    <a:lumMod val="75000"/>
                  </a:schemeClr>
                </a:solidFill>
                <a:latin typeface="+mn-lt"/>
              </a:rPr>
              <a:t>Setting the stage</a:t>
            </a:r>
            <a:endParaRPr lang="en-US" sz="2800" b="1" i="1" dirty="0">
              <a:solidFill>
                <a:schemeClr val="accent6">
                  <a:lumMod val="75000"/>
                </a:schemeClr>
              </a:solidFill>
              <a:latin typeface="+mn-lt"/>
            </a:endParaRPr>
          </a:p>
        </p:txBody>
      </p:sp>
      <p:sp>
        <p:nvSpPr>
          <p:cNvPr id="2" name="TextBox 1"/>
          <p:cNvSpPr txBox="1"/>
          <p:nvPr/>
        </p:nvSpPr>
        <p:spPr>
          <a:xfrm>
            <a:off x="56356" y="4832426"/>
            <a:ext cx="8934468" cy="1200329"/>
          </a:xfrm>
          <a:prstGeom prst="rect">
            <a:avLst/>
          </a:prstGeom>
          <a:noFill/>
        </p:spPr>
        <p:txBody>
          <a:bodyPr wrap="square" rtlCol="0">
            <a:spAutoFit/>
          </a:bodyPr>
          <a:lstStyle/>
          <a:p>
            <a:r>
              <a:rPr lang="en-US" dirty="0" smtClean="0"/>
              <a:t>The </a:t>
            </a:r>
            <a:r>
              <a:rPr lang="en-US" b="1" dirty="0">
                <a:solidFill>
                  <a:schemeClr val="accent6">
                    <a:lumMod val="75000"/>
                  </a:schemeClr>
                </a:solidFill>
              </a:rPr>
              <a:t>2</a:t>
            </a:r>
            <a:r>
              <a:rPr lang="en-US" b="1" baseline="30000" dirty="0">
                <a:solidFill>
                  <a:schemeClr val="accent6">
                    <a:lumMod val="75000"/>
                  </a:schemeClr>
                </a:solidFill>
              </a:rPr>
              <a:t>nd</a:t>
            </a:r>
            <a:r>
              <a:rPr lang="en-US" dirty="0"/>
              <a:t> most important factor that leads to </a:t>
            </a:r>
            <a:r>
              <a:rPr lang="en-US" b="1" dirty="0">
                <a:solidFill>
                  <a:schemeClr val="accent6">
                    <a:lumMod val="75000"/>
                  </a:schemeClr>
                </a:solidFill>
              </a:rPr>
              <a:t>Intercultural </a:t>
            </a:r>
            <a:r>
              <a:rPr lang="en-US" b="1" dirty="0" smtClean="0">
                <a:solidFill>
                  <a:schemeClr val="accent6">
                    <a:lumMod val="75000"/>
                  </a:schemeClr>
                </a:solidFill>
              </a:rPr>
              <a:t>Competence </a:t>
            </a:r>
            <a:r>
              <a:rPr lang="en-US" dirty="0" smtClean="0"/>
              <a:t>is facilitated learning before, during and after an intercultural experience. </a:t>
            </a:r>
            <a:r>
              <a:rPr lang="en-US" sz="1600" dirty="0" smtClean="0"/>
              <a:t>~Janet Bennett, Ph.D. 2014</a:t>
            </a:r>
            <a:endParaRPr lang="en-US" sz="1600" dirty="0"/>
          </a:p>
        </p:txBody>
      </p:sp>
      <p:sp>
        <p:nvSpPr>
          <p:cNvPr id="3" name="TextBox 2"/>
          <p:cNvSpPr txBox="1"/>
          <p:nvPr/>
        </p:nvSpPr>
        <p:spPr>
          <a:xfrm>
            <a:off x="462579" y="3150257"/>
            <a:ext cx="8217121" cy="461665"/>
          </a:xfrm>
          <a:prstGeom prst="rect">
            <a:avLst/>
          </a:prstGeom>
          <a:noFill/>
        </p:spPr>
        <p:txBody>
          <a:bodyPr wrap="none" rtlCol="0">
            <a:spAutoFit/>
          </a:bodyPr>
          <a:lstStyle/>
          <a:p>
            <a:r>
              <a:rPr lang="en-US" b="1" dirty="0" smtClean="0">
                <a:solidFill>
                  <a:srgbClr val="18453B"/>
                </a:solidFill>
                <a:latin typeface="Arial" panose="020B0604020202020204" pitchFamily="34" charset="0"/>
                <a:cs typeface="Arial" panose="020B0604020202020204" pitchFamily="34" charset="0"/>
              </a:rPr>
              <a:t>*Forming</a:t>
            </a:r>
            <a:r>
              <a:rPr lang="en-US" b="1" dirty="0">
                <a:solidFill>
                  <a:srgbClr val="18453B"/>
                </a:solidFill>
                <a:latin typeface="Arial" panose="020B0604020202020204" pitchFamily="34" charset="0"/>
                <a:cs typeface="Arial" panose="020B0604020202020204" pitchFamily="34" charset="0"/>
              </a:rPr>
              <a:t>, Storming, Norming, Performing, </a:t>
            </a:r>
            <a:r>
              <a:rPr lang="en-US" b="1" dirty="0" smtClean="0">
                <a:solidFill>
                  <a:srgbClr val="18453B"/>
                </a:solidFill>
                <a:latin typeface="Arial" panose="020B0604020202020204" pitchFamily="34" charset="0"/>
                <a:cs typeface="Arial" panose="020B0604020202020204" pitchFamily="34" charset="0"/>
              </a:rPr>
              <a:t>Adjourning*</a:t>
            </a:r>
            <a:endParaRPr lang="en-US" dirty="0">
              <a:solidFill>
                <a:srgbClr val="18453B"/>
              </a:solidFill>
            </a:endParaRPr>
          </a:p>
        </p:txBody>
      </p:sp>
      <p:sp>
        <p:nvSpPr>
          <p:cNvPr id="4" name="TextBox 3"/>
          <p:cNvSpPr txBox="1"/>
          <p:nvPr/>
        </p:nvSpPr>
        <p:spPr>
          <a:xfrm>
            <a:off x="2083035" y="6116509"/>
            <a:ext cx="4661854" cy="461665"/>
          </a:xfrm>
          <a:prstGeom prst="rect">
            <a:avLst/>
          </a:prstGeom>
          <a:noFill/>
        </p:spPr>
        <p:txBody>
          <a:bodyPr wrap="none" rtlCol="0">
            <a:spAutoFit/>
          </a:bodyPr>
          <a:lstStyle/>
          <a:p>
            <a:r>
              <a:rPr lang="en-US" b="1" i="1" dirty="0">
                <a:solidFill>
                  <a:srgbClr val="064339"/>
                </a:solidFill>
              </a:rPr>
              <a:t>The number 1 factor is </a:t>
            </a:r>
            <a:r>
              <a:rPr lang="en-US" b="1" i="1" dirty="0" smtClean="0">
                <a:solidFill>
                  <a:srgbClr val="064339"/>
                </a:solidFill>
              </a:rPr>
              <a:t>………..</a:t>
            </a:r>
            <a:endParaRPr lang="en-US" dirty="0"/>
          </a:p>
        </p:txBody>
      </p:sp>
      <p:sp>
        <p:nvSpPr>
          <p:cNvPr id="7" name="TextBox 6"/>
          <p:cNvSpPr txBox="1"/>
          <p:nvPr/>
        </p:nvSpPr>
        <p:spPr>
          <a:xfrm>
            <a:off x="7292421" y="1875977"/>
            <a:ext cx="1226618" cy="461665"/>
          </a:xfrm>
          <a:prstGeom prst="rect">
            <a:avLst/>
          </a:prstGeom>
          <a:noFill/>
        </p:spPr>
        <p:txBody>
          <a:bodyPr wrap="none" rtlCol="0">
            <a:spAutoFit/>
          </a:bodyPr>
          <a:lstStyle/>
          <a:p>
            <a:r>
              <a:rPr lang="en-US" dirty="0" smtClean="0"/>
              <a:t>LGBTQ</a:t>
            </a:r>
            <a:endParaRPr lang="en-US" dirty="0"/>
          </a:p>
        </p:txBody>
      </p:sp>
      <p:sp>
        <p:nvSpPr>
          <p:cNvPr id="8" name="TextBox 7"/>
          <p:cNvSpPr txBox="1"/>
          <p:nvPr/>
        </p:nvSpPr>
        <p:spPr>
          <a:xfrm>
            <a:off x="6469550" y="2649966"/>
            <a:ext cx="2165208" cy="461665"/>
          </a:xfrm>
          <a:prstGeom prst="rect">
            <a:avLst/>
          </a:prstGeom>
          <a:noFill/>
        </p:spPr>
        <p:txBody>
          <a:bodyPr wrap="none" rtlCol="0">
            <a:spAutoFit/>
          </a:bodyPr>
          <a:lstStyle/>
          <a:p>
            <a:r>
              <a:rPr lang="en-US" dirty="0" smtClean="0"/>
              <a:t>Working Class</a:t>
            </a:r>
            <a:endParaRPr lang="en-US" dirty="0"/>
          </a:p>
        </p:txBody>
      </p:sp>
      <p:sp>
        <p:nvSpPr>
          <p:cNvPr id="9" name="TextBox 8"/>
          <p:cNvSpPr txBox="1"/>
          <p:nvPr/>
        </p:nvSpPr>
        <p:spPr>
          <a:xfrm>
            <a:off x="4557321" y="2371073"/>
            <a:ext cx="1486304" cy="461665"/>
          </a:xfrm>
          <a:prstGeom prst="rect">
            <a:avLst/>
          </a:prstGeom>
          <a:noFill/>
        </p:spPr>
        <p:txBody>
          <a:bodyPr wrap="none" rtlCol="0">
            <a:spAutoFit/>
          </a:bodyPr>
          <a:lstStyle/>
          <a:p>
            <a:r>
              <a:rPr lang="en-US" dirty="0" smtClean="0"/>
              <a:t>American</a:t>
            </a:r>
            <a:endParaRPr lang="en-US" dirty="0"/>
          </a:p>
        </p:txBody>
      </p:sp>
      <p:sp>
        <p:nvSpPr>
          <p:cNvPr id="10" name="TextBox 9"/>
          <p:cNvSpPr txBox="1"/>
          <p:nvPr/>
        </p:nvSpPr>
        <p:spPr>
          <a:xfrm>
            <a:off x="6661133" y="1515665"/>
            <a:ext cx="2512867" cy="461665"/>
          </a:xfrm>
          <a:prstGeom prst="rect">
            <a:avLst/>
          </a:prstGeom>
          <a:noFill/>
        </p:spPr>
        <p:txBody>
          <a:bodyPr wrap="none" rtlCol="0">
            <a:spAutoFit/>
          </a:bodyPr>
          <a:lstStyle/>
          <a:p>
            <a:r>
              <a:rPr lang="en-US" dirty="0" smtClean="0"/>
              <a:t>African American</a:t>
            </a:r>
            <a:endParaRPr lang="en-US" dirty="0"/>
          </a:p>
        </p:txBody>
      </p:sp>
      <p:sp>
        <p:nvSpPr>
          <p:cNvPr id="14" name="TextBox 13"/>
          <p:cNvSpPr txBox="1"/>
          <p:nvPr/>
        </p:nvSpPr>
        <p:spPr>
          <a:xfrm>
            <a:off x="4670024" y="1301069"/>
            <a:ext cx="1449436" cy="461665"/>
          </a:xfrm>
          <a:prstGeom prst="rect">
            <a:avLst/>
          </a:prstGeom>
          <a:noFill/>
        </p:spPr>
        <p:txBody>
          <a:bodyPr wrap="none" rtlCol="0">
            <a:spAutoFit/>
          </a:bodyPr>
          <a:lstStyle/>
          <a:p>
            <a:r>
              <a:rPr lang="en-US" dirty="0" smtClean="0"/>
              <a:t>First Gen</a:t>
            </a:r>
            <a:endParaRPr lang="en-US" dirty="0"/>
          </a:p>
        </p:txBody>
      </p:sp>
      <p:sp>
        <p:nvSpPr>
          <p:cNvPr id="15" name="TextBox 14"/>
          <p:cNvSpPr txBox="1"/>
          <p:nvPr/>
        </p:nvSpPr>
        <p:spPr>
          <a:xfrm>
            <a:off x="4165143" y="1997994"/>
            <a:ext cx="1518205" cy="461665"/>
          </a:xfrm>
          <a:prstGeom prst="rect">
            <a:avLst/>
          </a:prstGeom>
          <a:noFill/>
        </p:spPr>
        <p:txBody>
          <a:bodyPr wrap="square" rtlCol="0">
            <a:spAutoFit/>
          </a:bodyPr>
          <a:lstStyle/>
          <a:p>
            <a:r>
              <a:rPr lang="en-US" dirty="0" smtClean="0"/>
              <a:t>Hispanic</a:t>
            </a:r>
            <a:endParaRPr lang="en-US" dirty="0"/>
          </a:p>
        </p:txBody>
      </p:sp>
      <p:sp>
        <p:nvSpPr>
          <p:cNvPr id="16" name="TextBox 15"/>
          <p:cNvSpPr txBox="1"/>
          <p:nvPr/>
        </p:nvSpPr>
        <p:spPr>
          <a:xfrm>
            <a:off x="6558236" y="2232235"/>
            <a:ext cx="1039067" cy="461665"/>
          </a:xfrm>
          <a:prstGeom prst="rect">
            <a:avLst/>
          </a:prstGeom>
          <a:noFill/>
        </p:spPr>
        <p:txBody>
          <a:bodyPr wrap="none" rtlCol="0">
            <a:spAutoFit/>
          </a:bodyPr>
          <a:lstStyle/>
          <a:p>
            <a:r>
              <a:rPr lang="en-US" dirty="0" smtClean="0"/>
              <a:t>STEM</a:t>
            </a:r>
            <a:endParaRPr lang="en-US" dirty="0"/>
          </a:p>
        </p:txBody>
      </p:sp>
      <p:sp>
        <p:nvSpPr>
          <p:cNvPr id="17" name="TextBox 16"/>
          <p:cNvSpPr txBox="1"/>
          <p:nvPr/>
        </p:nvSpPr>
        <p:spPr>
          <a:xfrm>
            <a:off x="7862161" y="2297813"/>
            <a:ext cx="971741" cy="461665"/>
          </a:xfrm>
          <a:prstGeom prst="rect">
            <a:avLst/>
          </a:prstGeom>
          <a:noFill/>
        </p:spPr>
        <p:txBody>
          <a:bodyPr wrap="none" rtlCol="0">
            <a:spAutoFit/>
          </a:bodyPr>
          <a:lstStyle/>
          <a:p>
            <a:r>
              <a:rPr lang="en-US" dirty="0" smtClean="0"/>
              <a:t>White</a:t>
            </a:r>
          </a:p>
        </p:txBody>
      </p:sp>
      <p:sp>
        <p:nvSpPr>
          <p:cNvPr id="18" name="TextBox 17"/>
          <p:cNvSpPr txBox="1"/>
          <p:nvPr/>
        </p:nvSpPr>
        <p:spPr>
          <a:xfrm>
            <a:off x="5076837" y="1675479"/>
            <a:ext cx="955711" cy="461665"/>
          </a:xfrm>
          <a:prstGeom prst="rect">
            <a:avLst/>
          </a:prstGeom>
          <a:noFill/>
        </p:spPr>
        <p:txBody>
          <a:bodyPr wrap="none" rtlCol="0">
            <a:spAutoFit/>
          </a:bodyPr>
          <a:lstStyle/>
          <a:p>
            <a:r>
              <a:rPr lang="en-US" dirty="0" smtClean="0"/>
              <a:t>Asian</a:t>
            </a:r>
          </a:p>
        </p:txBody>
      </p:sp>
    </p:spTree>
    <p:extLst>
      <p:ext uri="{BB962C8B-B14F-4D97-AF65-F5344CB8AC3E}">
        <p14:creationId xmlns:p14="http://schemas.microsoft.com/office/powerpoint/2010/main" val="1433438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11" name="TextBox 10"/>
          <p:cNvSpPr txBox="1"/>
          <p:nvPr/>
        </p:nvSpPr>
        <p:spPr>
          <a:xfrm>
            <a:off x="0" y="706633"/>
            <a:ext cx="9144000" cy="646331"/>
          </a:xfrm>
          <a:prstGeom prst="rect">
            <a:avLst/>
          </a:prstGeom>
          <a:noFill/>
        </p:spPr>
        <p:txBody>
          <a:bodyPr wrap="square" rtlCol="0">
            <a:spAutoFit/>
          </a:bodyPr>
          <a:lstStyle/>
          <a:p>
            <a:r>
              <a:rPr lang="en-US" sz="3600" dirty="0" smtClean="0">
                <a:solidFill>
                  <a:srgbClr val="0C533A"/>
                </a:solidFill>
                <a:latin typeface="Arial Black" panose="020B0A04020102020204" pitchFamily="34" charset="0"/>
              </a:rPr>
              <a:t>Addressing Behavior              </a:t>
            </a:r>
            <a:r>
              <a:rPr lang="en-US" sz="2800" b="1" i="1" dirty="0" smtClean="0">
                <a:solidFill>
                  <a:schemeClr val="accent6">
                    <a:lumMod val="75000"/>
                  </a:schemeClr>
                </a:solidFill>
                <a:latin typeface="+mn-lt"/>
              </a:rPr>
              <a:t>Relax</a:t>
            </a:r>
            <a:endParaRPr lang="en-US" sz="2800" b="1" i="1" dirty="0">
              <a:solidFill>
                <a:schemeClr val="accent6">
                  <a:lumMod val="75000"/>
                </a:schemeClr>
              </a:solidFill>
              <a:latin typeface="+mn-lt"/>
            </a:endParaRPr>
          </a:p>
        </p:txBody>
      </p:sp>
      <p:sp>
        <p:nvSpPr>
          <p:cNvPr id="4" name="TextBox 3"/>
          <p:cNvSpPr txBox="1"/>
          <p:nvPr/>
        </p:nvSpPr>
        <p:spPr>
          <a:xfrm>
            <a:off x="-15955" y="1620200"/>
            <a:ext cx="9175910" cy="461665"/>
          </a:xfrm>
          <a:prstGeom prst="rect">
            <a:avLst/>
          </a:prstGeom>
          <a:noFill/>
        </p:spPr>
        <p:txBody>
          <a:bodyPr wrap="none" rtlCol="0">
            <a:spAutoFit/>
          </a:bodyPr>
          <a:lstStyle/>
          <a:p>
            <a:r>
              <a:rPr lang="en-US" b="1" i="1" dirty="0">
                <a:solidFill>
                  <a:srgbClr val="064339"/>
                </a:solidFill>
              </a:rPr>
              <a:t>The number 1 factor </a:t>
            </a:r>
            <a:r>
              <a:rPr lang="en-US" b="1" i="1" dirty="0" smtClean="0">
                <a:solidFill>
                  <a:srgbClr val="064339"/>
                </a:solidFill>
              </a:rPr>
              <a:t>that leads to </a:t>
            </a:r>
            <a:r>
              <a:rPr lang="en-US" b="1" i="1" dirty="0" smtClean="0">
                <a:solidFill>
                  <a:schemeClr val="accent6">
                    <a:lumMod val="75000"/>
                  </a:schemeClr>
                </a:solidFill>
              </a:rPr>
              <a:t>Intercultural Competence </a:t>
            </a:r>
            <a:r>
              <a:rPr lang="en-US" b="1" i="1" dirty="0" smtClean="0">
                <a:solidFill>
                  <a:srgbClr val="064339"/>
                </a:solidFill>
              </a:rPr>
              <a:t>is</a:t>
            </a:r>
            <a:endParaRPr lang="en-US" b="1" i="1" dirty="0" smtClean="0">
              <a:solidFill>
                <a:srgbClr val="064339"/>
              </a:solidFill>
            </a:endParaRPr>
          </a:p>
        </p:txBody>
      </p:sp>
      <p:sp>
        <p:nvSpPr>
          <p:cNvPr id="6" name="TextBox 5"/>
          <p:cNvSpPr txBox="1"/>
          <p:nvPr/>
        </p:nvSpPr>
        <p:spPr>
          <a:xfrm>
            <a:off x="0" y="2820529"/>
            <a:ext cx="9144000" cy="3908762"/>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t>Mindfulness techniques</a:t>
            </a:r>
          </a:p>
          <a:p>
            <a:pPr marL="800100" lvl="1" indent="-342900">
              <a:buFont typeface="Arial" panose="020B0604020202020204" pitchFamily="34" charset="0"/>
              <a:buChar char="•"/>
            </a:pPr>
            <a:r>
              <a:rPr lang="en-US" sz="2800" dirty="0" smtClean="0"/>
              <a:t>Meditation</a:t>
            </a:r>
          </a:p>
          <a:p>
            <a:pPr marL="800100" lvl="1" indent="-342900">
              <a:buFont typeface="Arial" panose="020B0604020202020204" pitchFamily="34" charset="0"/>
              <a:buChar char="•"/>
            </a:pPr>
            <a:r>
              <a:rPr lang="en-US" sz="2800" dirty="0" smtClean="0"/>
              <a:t>Breathing</a:t>
            </a:r>
          </a:p>
          <a:p>
            <a:pPr marL="800100" lvl="1" indent="-342900">
              <a:buFont typeface="Arial" panose="020B0604020202020204" pitchFamily="34" charset="0"/>
              <a:buChar char="•"/>
            </a:pPr>
            <a:r>
              <a:rPr lang="en-US" sz="2800" dirty="0" smtClean="0"/>
              <a:t>Awareness </a:t>
            </a:r>
          </a:p>
          <a:p>
            <a:pPr marL="342900" indent="-342900">
              <a:buFont typeface="Arial" panose="020B0604020202020204" pitchFamily="34" charset="0"/>
              <a:buChar char="•"/>
            </a:pPr>
            <a:r>
              <a:rPr lang="en-US" sz="2800" dirty="0" smtClean="0"/>
              <a:t>Guided imagery </a:t>
            </a:r>
            <a:r>
              <a:rPr lang="en-US" sz="2800" dirty="0"/>
              <a:t>r</a:t>
            </a:r>
            <a:r>
              <a:rPr lang="en-US" sz="2800" dirty="0" smtClean="0"/>
              <a:t>elaxation </a:t>
            </a:r>
            <a:r>
              <a:rPr lang="en-US" sz="2800" dirty="0"/>
              <a:t>s</a:t>
            </a:r>
            <a:r>
              <a:rPr lang="en-US" sz="2800" dirty="0" smtClean="0"/>
              <a:t>cripts</a:t>
            </a:r>
          </a:p>
          <a:p>
            <a:pPr marL="342900" indent="-342900">
              <a:buFont typeface="Arial" panose="020B0604020202020204" pitchFamily="34" charset="0"/>
              <a:buChar char="•"/>
            </a:pPr>
            <a:r>
              <a:rPr lang="en-US" sz="2800" b="1" i="1" dirty="0" smtClean="0">
                <a:solidFill>
                  <a:schemeClr val="accent6">
                    <a:lumMod val="75000"/>
                  </a:schemeClr>
                </a:solidFill>
              </a:rPr>
              <a:t>Turn off </a:t>
            </a:r>
            <a:r>
              <a:rPr lang="en-US" sz="2800" dirty="0" smtClean="0"/>
              <a:t>social media for an hour</a:t>
            </a:r>
          </a:p>
          <a:p>
            <a:pPr marL="342900" indent="-342900">
              <a:buFont typeface="Arial" panose="020B0604020202020204" pitchFamily="34" charset="0"/>
              <a:buChar char="•"/>
            </a:pPr>
            <a:r>
              <a:rPr lang="en-US" sz="2800" b="1" i="1" dirty="0" smtClean="0">
                <a:solidFill>
                  <a:schemeClr val="accent6">
                    <a:lumMod val="75000"/>
                  </a:schemeClr>
                </a:solidFill>
              </a:rPr>
              <a:t>Turn off </a:t>
            </a:r>
            <a:r>
              <a:rPr lang="en-US" sz="2800" dirty="0" smtClean="0"/>
              <a:t>the news and watch something else</a:t>
            </a:r>
          </a:p>
          <a:p>
            <a:pPr marL="342900" indent="-342900">
              <a:buFont typeface="Arial" panose="020B0604020202020204" pitchFamily="34" charset="0"/>
              <a:buChar char="•"/>
            </a:pPr>
            <a:r>
              <a:rPr lang="en-US" sz="2800" dirty="0" smtClean="0"/>
              <a:t>Journal writing – Stream of consciousness writing</a:t>
            </a:r>
          </a:p>
          <a:p>
            <a:pPr algn="r"/>
            <a:r>
              <a:rPr lang="en-US" dirty="0" smtClean="0"/>
              <a:t>What else?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454" y="3034510"/>
            <a:ext cx="2836433" cy="2127325"/>
          </a:xfrm>
          <a:prstGeom prst="rect">
            <a:avLst/>
          </a:prstGeom>
        </p:spPr>
      </p:pic>
      <p:sp>
        <p:nvSpPr>
          <p:cNvPr id="3" name="TextBox 2"/>
          <p:cNvSpPr txBox="1"/>
          <p:nvPr/>
        </p:nvSpPr>
        <p:spPr>
          <a:xfrm>
            <a:off x="2725981" y="2184218"/>
            <a:ext cx="3780202" cy="584775"/>
          </a:xfrm>
          <a:prstGeom prst="rect">
            <a:avLst/>
          </a:prstGeom>
          <a:noFill/>
        </p:spPr>
        <p:txBody>
          <a:bodyPr wrap="none" rtlCol="0">
            <a:spAutoFit/>
          </a:bodyPr>
          <a:lstStyle/>
          <a:p>
            <a:r>
              <a:rPr lang="en-US" sz="3200" b="1" i="1" dirty="0">
                <a:solidFill>
                  <a:schemeClr val="accent6">
                    <a:lumMod val="75000"/>
                  </a:schemeClr>
                </a:solidFill>
              </a:rPr>
              <a:t>Anxiety </a:t>
            </a:r>
            <a:r>
              <a:rPr lang="en-US" sz="3200" b="1" i="1" dirty="0" smtClean="0">
                <a:solidFill>
                  <a:schemeClr val="accent6">
                    <a:lumMod val="75000"/>
                  </a:schemeClr>
                </a:solidFill>
              </a:rPr>
              <a:t>Reduction</a:t>
            </a:r>
            <a:endParaRPr lang="en-US" sz="3200" dirty="0"/>
          </a:p>
        </p:txBody>
      </p:sp>
      <p:sp>
        <p:nvSpPr>
          <p:cNvPr id="7" name="TextBox 6"/>
          <p:cNvSpPr txBox="1"/>
          <p:nvPr/>
        </p:nvSpPr>
        <p:spPr>
          <a:xfrm>
            <a:off x="6007745" y="2736524"/>
            <a:ext cx="2712602" cy="338554"/>
          </a:xfrm>
          <a:prstGeom prst="rect">
            <a:avLst/>
          </a:prstGeom>
          <a:noFill/>
        </p:spPr>
        <p:txBody>
          <a:bodyPr wrap="none" rtlCol="0">
            <a:spAutoFit/>
          </a:bodyPr>
          <a:lstStyle/>
          <a:p>
            <a:r>
              <a:rPr lang="en-US" sz="1600" dirty="0"/>
              <a:t>~Janet Bennett, Ph.D. </a:t>
            </a:r>
            <a:r>
              <a:rPr lang="en-US" sz="1600" dirty="0" smtClean="0"/>
              <a:t>2014</a:t>
            </a:r>
            <a:endParaRPr lang="en-US" sz="1600" dirty="0"/>
          </a:p>
        </p:txBody>
      </p:sp>
    </p:spTree>
    <p:extLst>
      <p:ext uri="{BB962C8B-B14F-4D97-AF65-F5344CB8AC3E}">
        <p14:creationId xmlns:p14="http://schemas.microsoft.com/office/powerpoint/2010/main" val="2445523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6" name="Rectangle 4"/>
          <p:cNvSpPr>
            <a:spLocks noChangeArrowheads="1"/>
          </p:cNvSpPr>
          <p:nvPr/>
        </p:nvSpPr>
        <p:spPr bwMode="auto">
          <a:xfrm>
            <a:off x="112713" y="2211894"/>
            <a:ext cx="5929499" cy="2663180"/>
          </a:xfrm>
          <a:prstGeom prst="rect">
            <a:avLst/>
          </a:prstGeom>
          <a:noFill/>
          <a:ln w="9525">
            <a:noFill/>
            <a:miter lim="800000"/>
            <a:headEnd/>
            <a:tailEnd/>
          </a:ln>
        </p:spPr>
        <p:txBody>
          <a:bodyPr/>
          <a:lstStyle/>
          <a:p>
            <a:pPr marL="682625" lvl="2">
              <a:spcBef>
                <a:spcPct val="20000"/>
              </a:spcBef>
              <a:buClr>
                <a:schemeClr val="tx1"/>
              </a:buClr>
              <a:buSzPct val="100000"/>
              <a:defRPr/>
            </a:pPr>
            <a:endParaRPr lang="en-US" dirty="0">
              <a:latin typeface="+mn-lt"/>
            </a:endParaRPr>
          </a:p>
        </p:txBody>
      </p:sp>
      <p:sp>
        <p:nvSpPr>
          <p:cNvPr id="12" name="TextBox 11"/>
          <p:cNvSpPr txBox="1"/>
          <p:nvPr/>
        </p:nvSpPr>
        <p:spPr>
          <a:xfrm>
            <a:off x="0" y="706633"/>
            <a:ext cx="9144000" cy="646331"/>
          </a:xfrm>
          <a:prstGeom prst="rect">
            <a:avLst/>
          </a:prstGeom>
          <a:noFill/>
        </p:spPr>
        <p:txBody>
          <a:bodyPr wrap="square" rtlCol="0">
            <a:spAutoFit/>
          </a:bodyPr>
          <a:lstStyle/>
          <a:p>
            <a:r>
              <a:rPr lang="en-US" sz="3600" dirty="0" smtClean="0">
                <a:solidFill>
                  <a:srgbClr val="0C533A"/>
                </a:solidFill>
                <a:latin typeface="Arial Black" panose="020B0A04020102020204" pitchFamily="34" charset="0"/>
              </a:rPr>
              <a:t>Addressing Behavior          </a:t>
            </a:r>
            <a:r>
              <a:rPr lang="en-US" sz="2800" b="1" i="1" dirty="0" smtClean="0">
                <a:solidFill>
                  <a:schemeClr val="accent6">
                    <a:lumMod val="75000"/>
                  </a:schemeClr>
                </a:solidFill>
                <a:latin typeface="+mn-lt"/>
              </a:rPr>
              <a:t>Respond</a:t>
            </a:r>
            <a:endParaRPr lang="en-US" sz="2800" b="1" i="1" dirty="0">
              <a:solidFill>
                <a:schemeClr val="accent6">
                  <a:lumMod val="75000"/>
                </a:schemeClr>
              </a:solidFill>
              <a:latin typeface="+mn-lt"/>
            </a:endParaRPr>
          </a:p>
        </p:txBody>
      </p:sp>
      <p:sp>
        <p:nvSpPr>
          <p:cNvPr id="3" name="TextBox 2"/>
          <p:cNvSpPr txBox="1"/>
          <p:nvPr/>
        </p:nvSpPr>
        <p:spPr>
          <a:xfrm>
            <a:off x="443751" y="1507505"/>
            <a:ext cx="8700249" cy="5262979"/>
          </a:xfrm>
          <a:prstGeom prst="rect">
            <a:avLst/>
          </a:prstGeom>
          <a:noFill/>
        </p:spPr>
        <p:txBody>
          <a:bodyPr wrap="square" rtlCol="0">
            <a:spAutoFit/>
          </a:bodyPr>
          <a:lstStyle/>
          <a:p>
            <a:pPr marL="342900" indent="-342900">
              <a:buFont typeface="Arial" panose="020B0604020202020204" pitchFamily="34" charset="0"/>
              <a:buChar char="•"/>
            </a:pPr>
            <a:r>
              <a:rPr lang="en-US" dirty="0" smtClean="0"/>
              <a:t>Identify </a:t>
            </a:r>
            <a:r>
              <a:rPr lang="en-US" dirty="0"/>
              <a:t>the </a:t>
            </a:r>
            <a:r>
              <a:rPr lang="en-US" b="1" dirty="0">
                <a:solidFill>
                  <a:schemeClr val="accent6">
                    <a:lumMod val="75000"/>
                  </a:schemeClr>
                </a:solidFill>
              </a:rPr>
              <a:t>inappropriate </a:t>
            </a:r>
            <a:r>
              <a:rPr lang="en-US" b="1" dirty="0" smtClean="0">
                <a:solidFill>
                  <a:schemeClr val="accent6">
                    <a:lumMod val="75000"/>
                  </a:schemeClr>
                </a:solidFill>
              </a:rPr>
              <a:t>behavior </a:t>
            </a:r>
            <a:r>
              <a:rPr lang="en-US" dirty="0" smtClean="0"/>
              <a:t>early</a:t>
            </a:r>
          </a:p>
          <a:p>
            <a:pPr marL="342900" indent="-342900">
              <a:buFont typeface="Arial" panose="020B0604020202020204" pitchFamily="34" charset="0"/>
              <a:buChar char="•"/>
            </a:pPr>
            <a:r>
              <a:rPr lang="en-US" dirty="0" smtClean="0"/>
              <a:t>Set </a:t>
            </a:r>
            <a:r>
              <a:rPr lang="en-US" b="1" dirty="0" smtClean="0">
                <a:solidFill>
                  <a:schemeClr val="accent6">
                    <a:lumMod val="75000"/>
                  </a:schemeClr>
                </a:solidFill>
              </a:rPr>
              <a:t>limits</a:t>
            </a:r>
            <a:r>
              <a:rPr lang="en-US" dirty="0" smtClean="0"/>
              <a:t> and </a:t>
            </a:r>
            <a:r>
              <a:rPr lang="en-US" b="1" dirty="0" smtClean="0">
                <a:solidFill>
                  <a:schemeClr val="accent6">
                    <a:lumMod val="75000"/>
                  </a:schemeClr>
                </a:solidFill>
              </a:rPr>
              <a:t>expectations</a:t>
            </a:r>
            <a:r>
              <a:rPr lang="en-US" dirty="0" smtClean="0"/>
              <a:t> early</a:t>
            </a:r>
            <a:endParaRPr lang="en-US" dirty="0"/>
          </a:p>
          <a:p>
            <a:pPr marL="342900" indent="-342900">
              <a:buFont typeface="Arial" panose="020B0604020202020204" pitchFamily="34" charset="0"/>
              <a:buChar char="•"/>
            </a:pPr>
            <a:r>
              <a:rPr lang="en-US" dirty="0" smtClean="0"/>
              <a:t>State </a:t>
            </a:r>
            <a:r>
              <a:rPr lang="en-US" dirty="0"/>
              <a:t>the </a:t>
            </a:r>
            <a:r>
              <a:rPr lang="en-US" b="1" dirty="0" smtClean="0">
                <a:solidFill>
                  <a:schemeClr val="accent6">
                    <a:lumMod val="75000"/>
                  </a:schemeClr>
                </a:solidFill>
              </a:rPr>
              <a:t>consequences</a:t>
            </a:r>
            <a:r>
              <a:rPr lang="en-US" dirty="0" smtClean="0"/>
              <a:t> clearly and </a:t>
            </a:r>
            <a:r>
              <a:rPr lang="en-US" b="1" dirty="0" smtClean="0">
                <a:solidFill>
                  <a:schemeClr val="accent6">
                    <a:lumMod val="75000"/>
                  </a:schemeClr>
                </a:solidFill>
              </a:rPr>
              <a:t>carefully</a:t>
            </a:r>
            <a:endParaRPr lang="en-US" b="1" dirty="0">
              <a:solidFill>
                <a:schemeClr val="accent6">
                  <a:lumMod val="75000"/>
                </a:schemeClr>
              </a:solidFill>
            </a:endParaRPr>
          </a:p>
          <a:p>
            <a:pPr marL="342900" indent="-342900">
              <a:buFont typeface="Arial" panose="020B0604020202020204" pitchFamily="34" charset="0"/>
              <a:buChar char="•"/>
            </a:pPr>
            <a:r>
              <a:rPr lang="en-US" dirty="0" smtClean="0"/>
              <a:t>Keep the Office </a:t>
            </a:r>
            <a:r>
              <a:rPr lang="en-US" dirty="0"/>
              <a:t>of Study </a:t>
            </a:r>
            <a:r>
              <a:rPr lang="en-US" dirty="0" smtClean="0"/>
              <a:t>Abroad </a:t>
            </a:r>
            <a:r>
              <a:rPr lang="en-US" b="1" i="1" dirty="0" smtClean="0">
                <a:solidFill>
                  <a:schemeClr val="accent6">
                    <a:lumMod val="75000"/>
                  </a:schemeClr>
                </a:solidFill>
              </a:rPr>
              <a:t>informed</a:t>
            </a:r>
          </a:p>
          <a:p>
            <a:endParaRPr lang="en-US" dirty="0" smtClean="0"/>
          </a:p>
          <a:p>
            <a:r>
              <a:rPr lang="en-US" b="1" dirty="0" smtClean="0">
                <a:solidFill>
                  <a:schemeClr val="accent6">
                    <a:lumMod val="75000"/>
                  </a:schemeClr>
                </a:solidFill>
              </a:rPr>
              <a:t>All </a:t>
            </a:r>
            <a:r>
              <a:rPr lang="en-US" b="1" dirty="0">
                <a:solidFill>
                  <a:schemeClr val="accent6">
                    <a:lumMod val="75000"/>
                  </a:schemeClr>
                </a:solidFill>
              </a:rPr>
              <a:t>violations require due process </a:t>
            </a:r>
            <a:r>
              <a:rPr lang="en-US" dirty="0" smtClean="0"/>
              <a:t>- </a:t>
            </a:r>
            <a:r>
              <a:rPr lang="en-US" dirty="0"/>
              <a:t>no </a:t>
            </a:r>
            <a:r>
              <a:rPr lang="en-US" dirty="0" smtClean="0"/>
              <a:t>three </a:t>
            </a:r>
            <a:r>
              <a:rPr lang="en-US" dirty="0"/>
              <a:t>strikes rule.</a:t>
            </a:r>
          </a:p>
          <a:p>
            <a:pPr marL="914400" indent="-457200">
              <a:buFont typeface="+mj-lt"/>
              <a:buAutoNum type="arabicPeriod"/>
            </a:pPr>
            <a:r>
              <a:rPr lang="en-US" dirty="0"/>
              <a:t>Verbal notification to student and email to OSA</a:t>
            </a:r>
          </a:p>
          <a:p>
            <a:pPr marL="914400" indent="-457200">
              <a:buFont typeface="+mj-lt"/>
              <a:buAutoNum type="arabicPeriod"/>
            </a:pPr>
            <a:r>
              <a:rPr lang="en-US" dirty="0"/>
              <a:t>Written notification (in consultation with OSA)</a:t>
            </a:r>
          </a:p>
          <a:p>
            <a:pPr marL="914400" indent="-457200">
              <a:buFont typeface="+mj-lt"/>
              <a:buAutoNum type="arabicPeriod"/>
            </a:pPr>
            <a:r>
              <a:rPr lang="en-US" dirty="0"/>
              <a:t>Housing reassignment or dismissal (facilitated by OSA)</a:t>
            </a:r>
          </a:p>
          <a:p>
            <a:endParaRPr lang="en-US" dirty="0" smtClean="0"/>
          </a:p>
          <a:p>
            <a:r>
              <a:rPr lang="en-US" b="1" i="1" dirty="0" smtClean="0">
                <a:solidFill>
                  <a:schemeClr val="accent6">
                    <a:lumMod val="75000"/>
                  </a:schemeClr>
                </a:solidFill>
              </a:rPr>
              <a:t>Egregious </a:t>
            </a:r>
            <a:r>
              <a:rPr lang="en-US" b="1" i="1" dirty="0">
                <a:solidFill>
                  <a:schemeClr val="accent6">
                    <a:lumMod val="75000"/>
                  </a:schemeClr>
                </a:solidFill>
              </a:rPr>
              <a:t>violations </a:t>
            </a:r>
            <a:r>
              <a:rPr lang="en-US" dirty="0"/>
              <a:t>- Behavior that directly harms another </a:t>
            </a:r>
            <a:r>
              <a:rPr lang="en-US" dirty="0" smtClean="0"/>
              <a:t>person </a:t>
            </a:r>
            <a:r>
              <a:rPr lang="en-US" dirty="0"/>
              <a:t>or property can result in dismissal </a:t>
            </a:r>
            <a:r>
              <a:rPr lang="en-US" b="1" i="1" dirty="0" smtClean="0">
                <a:solidFill>
                  <a:schemeClr val="accent6">
                    <a:lumMod val="75000"/>
                  </a:schemeClr>
                </a:solidFill>
              </a:rPr>
              <a:t>Requires Director and General Counsel approval</a:t>
            </a:r>
            <a:endParaRPr lang="en-US" b="1" i="1" dirty="0">
              <a:solidFill>
                <a:schemeClr val="accent6">
                  <a:lumMod val="75000"/>
                </a:schemeClr>
              </a:solidFill>
            </a:endParaRPr>
          </a:p>
          <a:p>
            <a:endParaRPr lang="en-US" dirty="0"/>
          </a:p>
        </p:txBody>
      </p:sp>
      <p:pic>
        <p:nvPicPr>
          <p:cNvPr id="7" name="Picture 4" descr="C:\Users\chambe84\AppData\Local\Microsoft\Windows\Temporary Internet Files\Content.IE5\KL6Y8OGQ\MC900390992[1].wmf"/>
          <p:cNvPicPr>
            <a:picLocks noChangeAspect="1" noChangeArrowheads="1"/>
          </p:cNvPicPr>
          <p:nvPr/>
        </p:nvPicPr>
        <p:blipFill>
          <a:blip r:embed="rId3"/>
          <a:srcRect/>
          <a:stretch>
            <a:fillRect/>
          </a:stretch>
        </p:blipFill>
        <p:spPr bwMode="auto">
          <a:xfrm>
            <a:off x="7711889" y="1552610"/>
            <a:ext cx="888850" cy="1554680"/>
          </a:xfrm>
          <a:prstGeom prst="rect">
            <a:avLst/>
          </a:prstGeom>
          <a:noFill/>
        </p:spPr>
      </p:pic>
    </p:spTree>
    <p:extLst>
      <p:ext uri="{BB962C8B-B14F-4D97-AF65-F5344CB8AC3E}">
        <p14:creationId xmlns:p14="http://schemas.microsoft.com/office/powerpoint/2010/main" val="3866518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8" name="Title 1"/>
          <p:cNvSpPr txBox="1">
            <a:spLocks/>
          </p:cNvSpPr>
          <p:nvPr/>
        </p:nvSpPr>
        <p:spPr bwMode="auto">
          <a:xfrm>
            <a:off x="0" y="719138"/>
            <a:ext cx="9144000" cy="607146"/>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7500"/>
          </a:bodyPr>
          <a:lstStyle>
            <a:lvl1pPr algn="l" defTabSz="457200" rtl="0" eaLnBrk="1" fontAlgn="base" hangingPunct="1">
              <a:spcBef>
                <a:spcPct val="0"/>
              </a:spcBef>
              <a:spcAft>
                <a:spcPct val="0"/>
              </a:spcAft>
              <a:defRPr sz="3600" b="0" i="0" kern="1200" baseline="0">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algn="ctr"/>
            <a:r>
              <a:rPr lang="en-US" sz="3000" dirty="0" smtClean="0">
                <a:latin typeface="Arial Black" pitchFamily="34" charset="0"/>
                <a:ea typeface="ＭＳ Ｐゴシック" pitchFamily="49" charset="-128"/>
              </a:rPr>
              <a:t>Snapshot of College Student Mental Health</a:t>
            </a:r>
          </a:p>
        </p:txBody>
      </p:sp>
      <p:graphicFrame>
        <p:nvGraphicFramePr>
          <p:cNvPr id="4" name="Table 3"/>
          <p:cNvGraphicFramePr>
            <a:graphicFrameLocks noGrp="1"/>
          </p:cNvGraphicFramePr>
          <p:nvPr>
            <p:extLst>
              <p:ext uri="{D42A27DB-BD31-4B8C-83A1-F6EECF244321}">
                <p14:modId xmlns:p14="http://schemas.microsoft.com/office/powerpoint/2010/main" val="2947294817"/>
              </p:ext>
            </p:extLst>
          </p:nvPr>
        </p:nvGraphicFramePr>
        <p:xfrm>
          <a:off x="112713" y="1735548"/>
          <a:ext cx="8890610" cy="3974128"/>
        </p:xfrm>
        <a:graphic>
          <a:graphicData uri="http://schemas.openxmlformats.org/drawingml/2006/table">
            <a:tbl>
              <a:tblPr>
                <a:tableStyleId>{5C22544A-7EE6-4342-B048-85BDC9FD1C3A}</a:tableStyleId>
              </a:tblPr>
              <a:tblGrid>
                <a:gridCol w="1143210"/>
                <a:gridCol w="470691"/>
                <a:gridCol w="5834771"/>
                <a:gridCol w="1441938"/>
              </a:tblGrid>
              <a:tr h="496766">
                <a:tc>
                  <a:txBody>
                    <a:bodyPr/>
                    <a:lstStyle/>
                    <a:p>
                      <a:pPr algn="ctr" fontAlgn="b"/>
                      <a:r>
                        <a:rPr lang="en-US" sz="2400" b="1" u="none" strike="noStrike" dirty="0">
                          <a:effectLst/>
                        </a:rPr>
                        <a:t>86.0%</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b="1" u="none" strike="noStrike" dirty="0">
                          <a:effectLst/>
                        </a:rPr>
                        <a:t>Felt overwhelmed by all they had to do</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a:effectLst/>
                        </a:rPr>
                        <a:t>1720</a:t>
                      </a:r>
                      <a:endParaRPr lang="en-US" sz="2400" b="1"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6766">
                <a:tc>
                  <a:txBody>
                    <a:bodyPr/>
                    <a:lstStyle/>
                    <a:p>
                      <a:pPr algn="ctr" fontAlgn="b"/>
                      <a:r>
                        <a:rPr lang="en-US" sz="2400" b="1" u="none" strike="noStrike" dirty="0">
                          <a:effectLst/>
                        </a:rPr>
                        <a:t>50.7%</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b="1" u="none" strike="noStrike" dirty="0">
                          <a:effectLst/>
                        </a:rPr>
                        <a:t>Felt overwhelming anxiety  in the past year</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a:effectLst/>
                        </a:rPr>
                        <a:t>1014</a:t>
                      </a:r>
                      <a:endParaRPr lang="en-US" sz="2400" b="1"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6766">
                <a:tc>
                  <a:txBody>
                    <a:bodyPr/>
                    <a:lstStyle/>
                    <a:p>
                      <a:pPr algn="ctr" fontAlgn="b"/>
                      <a:r>
                        <a:rPr lang="en-US" sz="2400" b="1" u="none" strike="noStrike" dirty="0">
                          <a:effectLst/>
                        </a:rPr>
                        <a:t>31.3%</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b="1" u="none" strike="noStrike" dirty="0">
                          <a:effectLst/>
                        </a:rPr>
                        <a:t>Felt so depressed it was difficult to function</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626</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6766">
                <a:tc>
                  <a:txBody>
                    <a:bodyPr/>
                    <a:lstStyle/>
                    <a:p>
                      <a:pPr algn="ctr" fontAlgn="b"/>
                      <a:r>
                        <a:rPr lang="en-US" sz="2400" b="1" u="none" strike="noStrike" dirty="0">
                          <a:effectLst/>
                        </a:rPr>
                        <a:t>12.0%</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b="1" u="none" strike="noStrike" dirty="0">
                          <a:effectLst/>
                        </a:rPr>
                        <a:t>Reported having an anxiety disorder</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a:effectLst/>
                        </a:rPr>
                        <a:t>240</a:t>
                      </a:r>
                      <a:endParaRPr lang="en-US" sz="2400" b="1"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6766">
                <a:tc>
                  <a:txBody>
                    <a:bodyPr/>
                    <a:lstStyle/>
                    <a:p>
                      <a:pPr algn="ctr" fontAlgn="b"/>
                      <a:r>
                        <a:rPr lang="en-US" sz="2400" b="1" u="none" strike="noStrike" dirty="0">
                          <a:effectLst/>
                        </a:rPr>
                        <a:t>11.0%</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b="1" u="none" strike="noStrike" dirty="0">
                          <a:effectLst/>
                        </a:rPr>
                        <a:t>Reported having a depressive disorder</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a:effectLst/>
                        </a:rPr>
                        <a:t>220</a:t>
                      </a:r>
                      <a:endParaRPr lang="en-US" sz="2400" b="1" i="0" u="none" strike="noStrike">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6766">
                <a:tc>
                  <a:txBody>
                    <a:bodyPr/>
                    <a:lstStyle/>
                    <a:p>
                      <a:pPr algn="ctr" fontAlgn="b"/>
                      <a:r>
                        <a:rPr lang="en-US" sz="2400" b="1" u="none" strike="noStrike" dirty="0">
                          <a:effectLst/>
                        </a:rPr>
                        <a:t>7.1%</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b="1" u="none" strike="noStrike" dirty="0">
                          <a:effectLst/>
                        </a:rPr>
                        <a:t>Seriously considered suicide in the past year</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142</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6766">
                <a:tc>
                  <a:txBody>
                    <a:bodyPr/>
                    <a:lstStyle/>
                    <a:p>
                      <a:pPr algn="ctr" fontAlgn="b"/>
                      <a:r>
                        <a:rPr lang="en-US" sz="2400" b="1" u="none" strike="noStrike" dirty="0">
                          <a:effectLst/>
                        </a:rPr>
                        <a:t>5.5%</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b="1" u="none" strike="noStrike" dirty="0">
                          <a:effectLst/>
                        </a:rPr>
                        <a:t>Had intentionally injured themselves</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110</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6766">
                <a:tc>
                  <a:txBody>
                    <a:bodyPr/>
                    <a:lstStyle/>
                    <a:p>
                      <a:pPr algn="ctr" fontAlgn="b"/>
                      <a:r>
                        <a:rPr lang="en-US" sz="2400" b="1" u="none" strike="noStrike" dirty="0">
                          <a:effectLst/>
                        </a:rPr>
                        <a:t>1.2%</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2400" b="1" u="none" strike="noStrike" dirty="0">
                          <a:effectLst/>
                        </a:rPr>
                        <a:t>Actually attempted suicide</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24</a:t>
                      </a:r>
                      <a:endParaRPr lang="en-US" sz="24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1" name="Title 1"/>
          <p:cNvSpPr txBox="1">
            <a:spLocks/>
          </p:cNvSpPr>
          <p:nvPr/>
        </p:nvSpPr>
        <p:spPr bwMode="auto">
          <a:xfrm>
            <a:off x="-140677" y="5916499"/>
            <a:ext cx="9144000" cy="607146"/>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7500"/>
          </a:bodyPr>
          <a:lstStyle>
            <a:lvl1pPr algn="l" defTabSz="457200" rtl="0" eaLnBrk="1" fontAlgn="base" hangingPunct="1">
              <a:spcBef>
                <a:spcPct val="0"/>
              </a:spcBef>
              <a:spcAft>
                <a:spcPct val="0"/>
              </a:spcAft>
              <a:defRPr sz="3600" b="0" i="0" kern="1200" baseline="0">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algn="ctr"/>
            <a:r>
              <a:rPr lang="en-US" sz="3000" dirty="0" smtClean="0">
                <a:solidFill>
                  <a:schemeClr val="accent6">
                    <a:lumMod val="75000"/>
                  </a:schemeClr>
                </a:solidFill>
                <a:latin typeface="Arial Black" pitchFamily="34" charset="0"/>
                <a:ea typeface="ＭＳ Ｐゴシック" pitchFamily="49" charset="-128"/>
              </a:rPr>
              <a:t>50% have a disorder or are diagnosable</a:t>
            </a:r>
          </a:p>
        </p:txBody>
      </p:sp>
      <p:sp>
        <p:nvSpPr>
          <p:cNvPr id="12" name="Title 1"/>
          <p:cNvSpPr txBox="1">
            <a:spLocks/>
          </p:cNvSpPr>
          <p:nvPr/>
        </p:nvSpPr>
        <p:spPr bwMode="auto">
          <a:xfrm>
            <a:off x="-1" y="1309092"/>
            <a:ext cx="9144001" cy="350990"/>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67500" lnSpcReduction="20000"/>
          </a:bodyPr>
          <a:lstStyle>
            <a:lvl1pPr algn="l" defTabSz="457200" rtl="0" eaLnBrk="1" fontAlgn="base" hangingPunct="1">
              <a:spcBef>
                <a:spcPct val="0"/>
              </a:spcBef>
              <a:spcAft>
                <a:spcPct val="0"/>
              </a:spcAft>
              <a:defRPr sz="3600" b="0" i="0" kern="1200" baseline="0">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pPr algn="ctr"/>
            <a:r>
              <a:rPr lang="en-US" sz="3000" dirty="0" smtClean="0">
                <a:solidFill>
                  <a:schemeClr val="bg1">
                    <a:lumMod val="65000"/>
                  </a:schemeClr>
                </a:solidFill>
                <a:latin typeface="Arial Black" pitchFamily="34" charset="0"/>
                <a:ea typeface="ＭＳ Ｐゴシック" pitchFamily="49" charset="-128"/>
              </a:rPr>
              <a:t>ACHA (2012) in a randomized sample of 90,666 students</a:t>
            </a:r>
          </a:p>
        </p:txBody>
      </p:sp>
      <p:sp>
        <p:nvSpPr>
          <p:cNvPr id="7" name="TextBox 6"/>
          <p:cNvSpPr txBox="1"/>
          <p:nvPr/>
        </p:nvSpPr>
        <p:spPr>
          <a:xfrm>
            <a:off x="3463636" y="291022"/>
            <a:ext cx="5156571" cy="461665"/>
          </a:xfrm>
          <a:prstGeom prst="rect">
            <a:avLst/>
          </a:prstGeom>
          <a:noFill/>
        </p:spPr>
        <p:txBody>
          <a:bodyPr wrap="square" rtlCol="0">
            <a:spAutoFit/>
          </a:bodyPr>
          <a:lstStyle/>
          <a:p>
            <a:r>
              <a:rPr lang="en-US" i="1" dirty="0" smtClean="0"/>
              <a:t>MSU: 2000 </a:t>
            </a:r>
            <a:r>
              <a:rPr lang="en-US" i="1" dirty="0"/>
              <a:t>S</a:t>
            </a:r>
            <a:r>
              <a:rPr lang="en-US" i="1" dirty="0" smtClean="0"/>
              <a:t>tudents Summer 2014</a:t>
            </a:r>
            <a:endParaRPr lang="en-US" i="1" dirty="0"/>
          </a:p>
        </p:txBody>
      </p:sp>
      <p:sp>
        <p:nvSpPr>
          <p:cNvPr id="9" name="Curved Left Arrow 8"/>
          <p:cNvSpPr/>
          <p:nvPr/>
        </p:nvSpPr>
        <p:spPr>
          <a:xfrm>
            <a:off x="8620207" y="386705"/>
            <a:ext cx="523794" cy="1814608"/>
          </a:xfrm>
          <a:prstGeom prst="curvedLeftArrow">
            <a:avLst/>
          </a:prstGeom>
          <a:gradFill>
            <a:gsLst>
              <a:gs pos="0">
                <a:schemeClr val="accent1">
                  <a:tint val="100000"/>
                  <a:shade val="100000"/>
                  <a:satMod val="130000"/>
                  <a:alpha val="24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6590097" y="6352401"/>
            <a:ext cx="2613216" cy="276999"/>
          </a:xfrm>
          <a:prstGeom prst="rect">
            <a:avLst/>
          </a:prstGeom>
          <a:noFill/>
        </p:spPr>
        <p:txBody>
          <a:bodyPr wrap="none" rtlCol="0">
            <a:spAutoFit/>
          </a:bodyPr>
          <a:lstStyle/>
          <a:p>
            <a:r>
              <a:rPr lang="en-US" sz="1200" dirty="0" smtClean="0"/>
              <a:t>*The Forum Fireside Dialogue 2014</a:t>
            </a:r>
          </a:p>
        </p:txBody>
      </p:sp>
    </p:spTree>
    <p:extLst>
      <p:ext uri="{BB962C8B-B14F-4D97-AF65-F5344CB8AC3E}">
        <p14:creationId xmlns:p14="http://schemas.microsoft.com/office/powerpoint/2010/main" val="2199887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10244" name="Title 1"/>
          <p:cNvSpPr>
            <a:spLocks noGrp="1"/>
          </p:cNvSpPr>
          <p:nvPr>
            <p:ph type="title"/>
          </p:nvPr>
        </p:nvSpPr>
        <p:spPr bwMode="auto">
          <a:xfrm>
            <a:off x="112713" y="792163"/>
            <a:ext cx="9031287" cy="839787"/>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sz="3200" dirty="0" smtClean="0">
                <a:latin typeface="Arial Black" pitchFamily="34" charset="0"/>
                <a:ea typeface="ＭＳ Ｐゴシック" pitchFamily="49" charset="-128"/>
              </a:rPr>
              <a:t>Goals of this seminar</a:t>
            </a:r>
          </a:p>
        </p:txBody>
      </p:sp>
      <p:sp>
        <p:nvSpPr>
          <p:cNvPr id="7" name="Rectangle 6"/>
          <p:cNvSpPr/>
          <p:nvPr/>
        </p:nvSpPr>
        <p:spPr>
          <a:xfrm>
            <a:off x="600074" y="1631950"/>
            <a:ext cx="8543925" cy="2160591"/>
          </a:xfrm>
          <a:prstGeom prst="rect">
            <a:avLst/>
          </a:prstGeom>
        </p:spPr>
        <p:txBody>
          <a:bodyPr wrap="square">
            <a:spAutoFit/>
          </a:bodyPr>
          <a:lstStyle/>
          <a:p>
            <a:pPr>
              <a:lnSpc>
                <a:spcPct val="80000"/>
              </a:lnSpc>
              <a:defRPr/>
            </a:pPr>
            <a:r>
              <a:rPr lang="en-US" sz="2800" b="1" dirty="0">
                <a:solidFill>
                  <a:schemeClr val="accent6">
                    <a:lumMod val="75000"/>
                  </a:schemeClr>
                </a:solidFill>
                <a:latin typeface="+mn-lt"/>
              </a:rPr>
              <a:t>PREVENT</a:t>
            </a:r>
            <a:r>
              <a:rPr lang="en-US" sz="2800" dirty="0">
                <a:latin typeface="+mn-lt"/>
              </a:rPr>
              <a:t> …foreseeable harm</a:t>
            </a:r>
          </a:p>
          <a:p>
            <a:pPr>
              <a:lnSpc>
                <a:spcPct val="80000"/>
              </a:lnSpc>
              <a:defRPr/>
            </a:pPr>
            <a:endParaRPr lang="en-US" sz="2800" dirty="0">
              <a:latin typeface="+mn-lt"/>
            </a:endParaRPr>
          </a:p>
          <a:p>
            <a:pPr>
              <a:lnSpc>
                <a:spcPct val="80000"/>
              </a:lnSpc>
              <a:defRPr/>
            </a:pPr>
            <a:r>
              <a:rPr lang="en-US" sz="2800" b="1" dirty="0">
                <a:solidFill>
                  <a:schemeClr val="accent6">
                    <a:lumMod val="75000"/>
                  </a:schemeClr>
                </a:solidFill>
                <a:latin typeface="+mn-lt"/>
              </a:rPr>
              <a:t>PREPARE</a:t>
            </a:r>
            <a:r>
              <a:rPr lang="en-US" sz="2800" dirty="0">
                <a:latin typeface="+mn-lt"/>
              </a:rPr>
              <a:t> …for </a:t>
            </a:r>
            <a:r>
              <a:rPr lang="en-US" sz="2800" dirty="0" smtClean="0">
                <a:latin typeface="+mn-lt"/>
              </a:rPr>
              <a:t>health, safety and security situations </a:t>
            </a:r>
            <a:r>
              <a:rPr lang="en-US" sz="2800" dirty="0">
                <a:latin typeface="+mn-lt"/>
              </a:rPr>
              <a:t>by providing information, tools, and resources</a:t>
            </a:r>
          </a:p>
          <a:p>
            <a:pPr>
              <a:lnSpc>
                <a:spcPct val="80000"/>
              </a:lnSpc>
              <a:defRPr/>
            </a:pPr>
            <a:endParaRPr lang="en-US" sz="2800" dirty="0">
              <a:latin typeface="+mn-lt"/>
            </a:endParaRPr>
          </a:p>
          <a:p>
            <a:pPr>
              <a:lnSpc>
                <a:spcPct val="80000"/>
              </a:lnSpc>
              <a:defRPr/>
            </a:pPr>
            <a:r>
              <a:rPr lang="en-US" sz="2800" b="1" dirty="0">
                <a:solidFill>
                  <a:schemeClr val="accent6">
                    <a:lumMod val="75000"/>
                  </a:schemeClr>
                </a:solidFill>
                <a:latin typeface="+mn-lt"/>
              </a:rPr>
              <a:t>RESPOND</a:t>
            </a:r>
            <a:r>
              <a:rPr lang="en-US" sz="2800" dirty="0">
                <a:latin typeface="+mn-lt"/>
              </a:rPr>
              <a:t> …to needs of parents, students, </a:t>
            </a:r>
            <a:r>
              <a:rPr lang="en-US" sz="2800" dirty="0" smtClean="0">
                <a:latin typeface="+mn-lt"/>
              </a:rPr>
              <a:t>faculty &amp; </a:t>
            </a:r>
            <a:r>
              <a:rPr lang="en-US" sz="2800" dirty="0">
                <a:latin typeface="+mn-lt"/>
              </a:rPr>
              <a:t>staff</a:t>
            </a:r>
          </a:p>
        </p:txBody>
      </p:sp>
      <p:sp>
        <p:nvSpPr>
          <p:cNvPr id="8" name="Rectangle 7"/>
          <p:cNvSpPr/>
          <p:nvPr/>
        </p:nvSpPr>
        <p:spPr>
          <a:xfrm>
            <a:off x="3783106" y="4137025"/>
            <a:ext cx="5245007" cy="2124075"/>
          </a:xfrm>
          <a:prstGeom prst="rect">
            <a:avLst/>
          </a:prstGeom>
        </p:spPr>
        <p:txBody>
          <a:bodyPr wrap="square">
            <a:spAutoFit/>
          </a:bodyPr>
          <a:lstStyle/>
          <a:p>
            <a:pPr marL="273050" indent="-273050">
              <a:lnSpc>
                <a:spcPct val="80000"/>
              </a:lnSpc>
              <a:spcBef>
                <a:spcPts val="575"/>
              </a:spcBef>
              <a:buSzPct val="85000"/>
              <a:buFontTx/>
              <a:buChar char="•"/>
              <a:defRPr/>
            </a:pPr>
            <a:r>
              <a:rPr lang="en-US" sz="2000" dirty="0">
                <a:latin typeface="+mn-lt"/>
              </a:rPr>
              <a:t>Reduce anxiety associated with travel</a:t>
            </a:r>
          </a:p>
          <a:p>
            <a:pPr marL="273050" indent="-273050">
              <a:lnSpc>
                <a:spcPct val="80000"/>
              </a:lnSpc>
              <a:spcBef>
                <a:spcPts val="575"/>
              </a:spcBef>
              <a:buSzPct val="85000"/>
              <a:buFontTx/>
              <a:buChar char="•"/>
              <a:defRPr/>
            </a:pPr>
            <a:endParaRPr lang="en-US" sz="2000" dirty="0">
              <a:latin typeface="+mn-lt"/>
            </a:endParaRPr>
          </a:p>
          <a:p>
            <a:pPr marL="273050" indent="-273050">
              <a:lnSpc>
                <a:spcPct val="80000"/>
              </a:lnSpc>
              <a:spcBef>
                <a:spcPts val="575"/>
              </a:spcBef>
              <a:buSzPct val="85000"/>
              <a:buFontTx/>
              <a:buChar char="•"/>
              <a:defRPr/>
            </a:pPr>
            <a:r>
              <a:rPr lang="en-US" sz="2000" dirty="0">
                <a:latin typeface="+mn-lt"/>
              </a:rPr>
              <a:t>Acknowledge participants control over safety and well-being</a:t>
            </a:r>
          </a:p>
          <a:p>
            <a:pPr>
              <a:lnSpc>
                <a:spcPct val="80000"/>
              </a:lnSpc>
              <a:spcBef>
                <a:spcPts val="575"/>
              </a:spcBef>
              <a:buSzPct val="85000"/>
              <a:defRPr/>
            </a:pPr>
            <a:endParaRPr lang="en-US" sz="2000" dirty="0">
              <a:latin typeface="+mn-lt"/>
            </a:endParaRPr>
          </a:p>
          <a:p>
            <a:pPr marL="273050" indent="-273050">
              <a:lnSpc>
                <a:spcPct val="80000"/>
              </a:lnSpc>
              <a:spcBef>
                <a:spcPts val="575"/>
              </a:spcBef>
              <a:buSzPct val="85000"/>
              <a:buFontTx/>
              <a:buChar char="•"/>
              <a:defRPr/>
            </a:pPr>
            <a:r>
              <a:rPr lang="en-US" sz="2000" dirty="0">
                <a:latin typeface="+mn-lt"/>
              </a:rPr>
              <a:t>Facilitate support for leaders and students in difficult situations</a:t>
            </a:r>
          </a:p>
        </p:txBody>
      </p:sp>
      <p:pic>
        <p:nvPicPr>
          <p:cNvPr id="10247" name="Picture 8" descr="SOUTH AFRICA - Cape Point - Indian Ocean - A Yanke - S3.jpg"/>
          <p:cNvPicPr>
            <a:picLocks noChangeAspect="1"/>
          </p:cNvPicPr>
          <p:nvPr/>
        </p:nvPicPr>
        <p:blipFill>
          <a:blip r:embed="rId3"/>
          <a:stretch>
            <a:fillRect/>
          </a:stretch>
        </p:blipFill>
        <p:spPr bwMode="auto">
          <a:xfrm>
            <a:off x="717550" y="4258351"/>
            <a:ext cx="2851150" cy="1895711"/>
          </a:xfrm>
          <a:prstGeom prst="rect">
            <a:avLst/>
          </a:prstGeom>
          <a:noFill/>
          <a:ln w="9525">
            <a:solidFill>
              <a:srgbClr val="0C533A"/>
            </a:solidFill>
            <a:miter lim="800000"/>
            <a:headEnd/>
            <a:tailEnd/>
          </a:ln>
        </p:spPr>
      </p:pic>
      <p:sp>
        <p:nvSpPr>
          <p:cNvPr id="9" name="TextBox 8"/>
          <p:cNvSpPr txBox="1"/>
          <p:nvPr/>
        </p:nvSpPr>
        <p:spPr>
          <a:xfrm>
            <a:off x="860610" y="5836334"/>
            <a:ext cx="887507" cy="276999"/>
          </a:xfrm>
          <a:prstGeom prst="rect">
            <a:avLst/>
          </a:prstGeom>
          <a:noFill/>
        </p:spPr>
        <p:txBody>
          <a:bodyPr wrap="square" rtlCol="0">
            <a:spAutoFit/>
          </a:bodyPr>
          <a:lstStyle/>
          <a:p>
            <a:r>
              <a:rPr lang="en-US" sz="1200" dirty="0" smtClean="0">
                <a:solidFill>
                  <a:schemeClr val="bg1"/>
                </a:solidFill>
                <a:latin typeface="+mn-lt"/>
              </a:rPr>
              <a:t>Antarctica</a:t>
            </a:r>
            <a:endParaRPr lang="en-US" sz="1200" dirty="0">
              <a:solidFill>
                <a:schemeClr val="bg1"/>
              </a:solidFill>
              <a:latin typeface="+mn-lt"/>
            </a:endParaRPr>
          </a:p>
        </p:txBody>
      </p:sp>
    </p:spTree>
    <p:extLst>
      <p:ext uri="{BB962C8B-B14F-4D97-AF65-F5344CB8AC3E}">
        <p14:creationId xmlns:p14="http://schemas.microsoft.com/office/powerpoint/2010/main" val="29901048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6" name="Rectangle 3"/>
          <p:cNvSpPr>
            <a:spLocks noGrp="1" noChangeArrowheads="1"/>
          </p:cNvSpPr>
          <p:nvPr>
            <p:ph idx="1"/>
          </p:nvPr>
        </p:nvSpPr>
        <p:spPr>
          <a:xfrm>
            <a:off x="533400" y="1562662"/>
            <a:ext cx="6772275" cy="4973729"/>
          </a:xfrm>
        </p:spPr>
        <p:txBody>
          <a:bodyPr/>
          <a:lstStyle/>
          <a:p>
            <a:pPr eaLnBrk="1" hangingPunct="1">
              <a:spcBef>
                <a:spcPts val="0"/>
              </a:spcBef>
              <a:spcAft>
                <a:spcPts val="1000"/>
              </a:spcAft>
              <a:buFontTx/>
              <a:buChar char="•"/>
              <a:defRPr/>
            </a:pPr>
            <a:r>
              <a:rPr lang="en-US" sz="2400" b="1" dirty="0" smtClean="0">
                <a:solidFill>
                  <a:schemeClr val="accent6">
                    <a:lumMod val="75000"/>
                  </a:schemeClr>
                </a:solidFill>
                <a:latin typeface="+mn-lt"/>
              </a:rPr>
              <a:t>Comments on Mental Health Condition</a:t>
            </a:r>
          </a:p>
          <a:p>
            <a:pPr>
              <a:spcBef>
                <a:spcPts val="0"/>
              </a:spcBef>
              <a:spcAft>
                <a:spcPts val="1000"/>
              </a:spcAft>
              <a:buFontTx/>
              <a:buChar char="•"/>
              <a:defRPr/>
            </a:pPr>
            <a:r>
              <a:rPr lang="en-US" sz="2400" b="1" dirty="0">
                <a:solidFill>
                  <a:schemeClr val="accent6">
                    <a:lumMod val="75000"/>
                  </a:schemeClr>
                </a:solidFill>
                <a:latin typeface="+mn-lt"/>
              </a:rPr>
              <a:t>Suicidal statements </a:t>
            </a:r>
          </a:p>
          <a:p>
            <a:pPr eaLnBrk="1" hangingPunct="1">
              <a:spcBef>
                <a:spcPts val="0"/>
              </a:spcBef>
              <a:spcAft>
                <a:spcPts val="1000"/>
              </a:spcAft>
              <a:buFontTx/>
              <a:buChar char="•"/>
              <a:defRPr/>
            </a:pPr>
            <a:r>
              <a:rPr lang="en-US" sz="2400" dirty="0" smtClean="0">
                <a:latin typeface="+mn-lt"/>
              </a:rPr>
              <a:t>Abrupt/radical changes in behavior</a:t>
            </a:r>
            <a:endParaRPr lang="en-US" sz="600" dirty="0" smtClean="0">
              <a:latin typeface="+mn-lt"/>
            </a:endParaRPr>
          </a:p>
          <a:p>
            <a:pPr eaLnBrk="1" hangingPunct="1">
              <a:spcBef>
                <a:spcPts val="0"/>
              </a:spcBef>
              <a:spcAft>
                <a:spcPts val="1000"/>
              </a:spcAft>
              <a:buFontTx/>
              <a:buChar char="•"/>
              <a:defRPr/>
            </a:pPr>
            <a:r>
              <a:rPr lang="en-US" sz="2400" dirty="0" smtClean="0">
                <a:latin typeface="+mn-lt"/>
              </a:rPr>
              <a:t>Isolation from others </a:t>
            </a:r>
            <a:endParaRPr lang="en-US" sz="600" dirty="0" smtClean="0">
              <a:latin typeface="+mn-lt"/>
            </a:endParaRPr>
          </a:p>
          <a:p>
            <a:pPr eaLnBrk="1" hangingPunct="1">
              <a:spcBef>
                <a:spcPts val="0"/>
              </a:spcBef>
              <a:spcAft>
                <a:spcPts val="1000"/>
              </a:spcAft>
              <a:buFontTx/>
              <a:buChar char="•"/>
              <a:defRPr/>
            </a:pPr>
            <a:r>
              <a:rPr lang="en-US" sz="2400" dirty="0" smtClean="0">
                <a:latin typeface="+mn-lt"/>
              </a:rPr>
              <a:t>Poor attendance in classes </a:t>
            </a:r>
            <a:endParaRPr lang="en-US" sz="600" dirty="0" smtClean="0">
              <a:latin typeface="+mn-lt"/>
            </a:endParaRPr>
          </a:p>
          <a:p>
            <a:pPr eaLnBrk="1" hangingPunct="1">
              <a:spcBef>
                <a:spcPts val="0"/>
              </a:spcBef>
              <a:spcAft>
                <a:spcPts val="1000"/>
              </a:spcAft>
              <a:buFontTx/>
              <a:buChar char="•"/>
              <a:defRPr/>
            </a:pPr>
            <a:r>
              <a:rPr lang="en-US" sz="2400" dirty="0" smtClean="0">
                <a:latin typeface="+mn-lt"/>
              </a:rPr>
              <a:t>Sudden outbursts of anger </a:t>
            </a:r>
            <a:endParaRPr lang="en-US" sz="600" dirty="0" smtClean="0">
              <a:latin typeface="+mn-lt"/>
            </a:endParaRPr>
          </a:p>
          <a:p>
            <a:pPr eaLnBrk="1" hangingPunct="1">
              <a:spcBef>
                <a:spcPts val="0"/>
              </a:spcBef>
              <a:spcAft>
                <a:spcPts val="1000"/>
              </a:spcAft>
              <a:buFontTx/>
              <a:buChar char="•"/>
              <a:defRPr/>
            </a:pPr>
            <a:r>
              <a:rPr lang="en-US" sz="2400" dirty="0" smtClean="0">
                <a:latin typeface="+mn-lt"/>
              </a:rPr>
              <a:t>Alcohol/drug abuse </a:t>
            </a:r>
            <a:endParaRPr lang="en-US" sz="600" dirty="0" smtClean="0">
              <a:latin typeface="+mn-lt"/>
            </a:endParaRPr>
          </a:p>
          <a:p>
            <a:pPr eaLnBrk="1" hangingPunct="1">
              <a:spcBef>
                <a:spcPts val="0"/>
              </a:spcBef>
              <a:spcAft>
                <a:spcPts val="1000"/>
              </a:spcAft>
              <a:buFontTx/>
              <a:buChar char="•"/>
              <a:defRPr/>
            </a:pPr>
            <a:r>
              <a:rPr lang="en-US" sz="2400" dirty="0" smtClean="0">
                <a:latin typeface="+mn-lt"/>
              </a:rPr>
              <a:t>Marked change in personal hygiene/appearance </a:t>
            </a:r>
            <a:endParaRPr lang="en-US" sz="600" dirty="0" smtClean="0">
              <a:latin typeface="+mn-lt"/>
            </a:endParaRPr>
          </a:p>
          <a:p>
            <a:pPr eaLnBrk="1" hangingPunct="1">
              <a:spcBef>
                <a:spcPts val="0"/>
              </a:spcBef>
              <a:spcAft>
                <a:spcPts val="1000"/>
              </a:spcAft>
              <a:buFontTx/>
              <a:buChar char="•"/>
              <a:defRPr/>
            </a:pPr>
            <a:r>
              <a:rPr lang="en-US" sz="2400" dirty="0" smtClean="0">
                <a:latin typeface="+mn-lt"/>
              </a:rPr>
              <a:t>Inappropriate crying </a:t>
            </a:r>
            <a:endParaRPr lang="en-US" sz="600" dirty="0" smtClean="0">
              <a:latin typeface="+mn-lt"/>
            </a:endParaRPr>
          </a:p>
          <a:p>
            <a:pPr eaLnBrk="1" hangingPunct="1">
              <a:spcBef>
                <a:spcPts val="0"/>
              </a:spcBef>
              <a:spcAft>
                <a:spcPts val="1000"/>
              </a:spcAft>
              <a:buFontTx/>
              <a:buChar char="•"/>
              <a:defRPr/>
            </a:pPr>
            <a:r>
              <a:rPr lang="en-US" sz="2400" dirty="0" smtClean="0">
                <a:latin typeface="+mn-lt"/>
              </a:rPr>
              <a:t>Bizarre statements/behavior </a:t>
            </a:r>
            <a:endParaRPr lang="en-US" sz="600" dirty="0" smtClean="0">
              <a:latin typeface="+mn-lt"/>
            </a:endParaRPr>
          </a:p>
        </p:txBody>
      </p:sp>
      <p:pic>
        <p:nvPicPr>
          <p:cNvPr id="18437" name="Picture 5" descr="C:\Users\bennerc\AppData\Local\Microsoft\Windows\Temporary Internet Files\Content.IE5\6EQZQ1ND\MP900401561[1].jpg"/>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Lst>
          </a:blip>
          <a:srcRect/>
          <a:stretch>
            <a:fillRect/>
          </a:stretch>
        </p:blipFill>
        <p:spPr bwMode="auto">
          <a:xfrm>
            <a:off x="5549153" y="2636745"/>
            <a:ext cx="3286312" cy="2190019"/>
          </a:xfrm>
          <a:prstGeom prst="rect">
            <a:avLst/>
          </a:prstGeom>
          <a:noFill/>
          <a:effectLst>
            <a:outerShdw blurRad="50800" dist="50800" dir="5400000" algn="ctr" rotWithShape="0">
              <a:srgbClr val="000000">
                <a:alpha val="10000"/>
              </a:srgbClr>
            </a:outerShdw>
          </a:effectLst>
        </p:spPr>
      </p:pic>
      <p:sp>
        <p:nvSpPr>
          <p:cNvPr id="8" name="Title 1"/>
          <p:cNvSpPr txBox="1">
            <a:spLocks/>
          </p:cNvSpPr>
          <p:nvPr/>
        </p:nvSpPr>
        <p:spPr bwMode="auto">
          <a:xfrm>
            <a:off x="0" y="792164"/>
            <a:ext cx="8574087" cy="697472"/>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0000"/>
          </a:bodyPr>
          <a:lstStyle>
            <a:lvl1pPr algn="l" defTabSz="457200" rtl="0" eaLnBrk="1" fontAlgn="base" hangingPunct="1">
              <a:spcBef>
                <a:spcPct val="0"/>
              </a:spcBef>
              <a:spcAft>
                <a:spcPct val="0"/>
              </a:spcAft>
              <a:defRPr sz="3600" b="0" i="0" kern="1200" baseline="0">
                <a:solidFill>
                  <a:srgbClr val="18453B"/>
                </a:solidFill>
                <a:latin typeface="Gotham-Bold"/>
                <a:ea typeface="ＭＳ Ｐゴシック" charset="-128"/>
                <a:cs typeface="Gotham-Bold"/>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a:lstStyle>
          <a:p>
            <a:r>
              <a:rPr lang="en-US" sz="4000" dirty="0" smtClean="0">
                <a:latin typeface="Arial Black" pitchFamily="34" charset="0"/>
                <a:ea typeface="ＭＳ Ｐゴシック" pitchFamily="49" charset="-128"/>
              </a:rPr>
              <a:t>Observing Mental Health Issues</a:t>
            </a:r>
          </a:p>
        </p:txBody>
      </p:sp>
      <p:sp>
        <p:nvSpPr>
          <p:cNvPr id="2" name="TextBox 1"/>
          <p:cNvSpPr txBox="1"/>
          <p:nvPr/>
        </p:nvSpPr>
        <p:spPr>
          <a:xfrm>
            <a:off x="5567019" y="5632368"/>
            <a:ext cx="3294594" cy="830997"/>
          </a:xfrm>
          <a:prstGeom prst="rect">
            <a:avLst/>
          </a:prstGeom>
          <a:noFill/>
        </p:spPr>
        <p:txBody>
          <a:bodyPr wrap="square" rtlCol="0">
            <a:spAutoFit/>
          </a:bodyPr>
          <a:lstStyle/>
          <a:p>
            <a:pPr algn="ctr"/>
            <a:r>
              <a:rPr lang="en-US" b="1" i="1" dirty="0" smtClean="0">
                <a:solidFill>
                  <a:schemeClr val="accent6">
                    <a:lumMod val="75000"/>
                  </a:schemeClr>
                </a:solidFill>
              </a:rPr>
              <a:t>Don’t forget to take care of yourself!</a:t>
            </a:r>
            <a:endParaRPr lang="en-US" b="1" i="1" dirty="0">
              <a:solidFill>
                <a:schemeClr val="accent6">
                  <a:lumMod val="75000"/>
                </a:schemeClr>
              </a:solidFill>
            </a:endParaRPr>
          </a:p>
        </p:txBody>
      </p:sp>
    </p:spTree>
    <p:extLst>
      <p:ext uri="{BB962C8B-B14F-4D97-AF65-F5344CB8AC3E}">
        <p14:creationId xmlns:p14="http://schemas.microsoft.com/office/powerpoint/2010/main" val="42513355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31748" name="Title 1"/>
          <p:cNvSpPr>
            <a:spLocks noGrp="1"/>
          </p:cNvSpPr>
          <p:nvPr>
            <p:ph type="title"/>
          </p:nvPr>
        </p:nvSpPr>
        <p:spPr bwMode="auto">
          <a:xfrm>
            <a:off x="112713" y="792163"/>
            <a:ext cx="8574087" cy="9810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r>
              <a:rPr lang="en-US" sz="4000" dirty="0" smtClean="0">
                <a:latin typeface="Arial Black" pitchFamily="34" charset="0"/>
                <a:ea typeface="ＭＳ Ｐゴシック" pitchFamily="49" charset="-128"/>
              </a:rPr>
              <a:t>Addressing Mental Health Issues</a:t>
            </a:r>
          </a:p>
        </p:txBody>
      </p:sp>
      <p:sp>
        <p:nvSpPr>
          <p:cNvPr id="6" name="Rectangle 3"/>
          <p:cNvSpPr>
            <a:spLocks noGrp="1" noChangeArrowheads="1"/>
          </p:cNvSpPr>
          <p:nvPr>
            <p:ph idx="1"/>
          </p:nvPr>
        </p:nvSpPr>
        <p:spPr>
          <a:xfrm>
            <a:off x="178921" y="1631949"/>
            <a:ext cx="5404298" cy="5226051"/>
          </a:xfrm>
        </p:spPr>
        <p:txBody>
          <a:bodyPr/>
          <a:lstStyle/>
          <a:p>
            <a:pPr>
              <a:lnSpc>
                <a:spcPct val="80000"/>
              </a:lnSpc>
              <a:buFont typeface="Arial" panose="020B0604020202020204" pitchFamily="34" charset="0"/>
              <a:buChar char="•"/>
              <a:defRPr/>
            </a:pPr>
            <a:r>
              <a:rPr lang="en-US" sz="2400" b="1" dirty="0" smtClean="0">
                <a:solidFill>
                  <a:schemeClr val="accent6">
                    <a:lumMod val="75000"/>
                  </a:schemeClr>
                </a:solidFill>
                <a:latin typeface="+mn-lt"/>
              </a:rPr>
              <a:t>Resist </a:t>
            </a:r>
            <a:r>
              <a:rPr lang="en-US" sz="2400" b="1" dirty="0">
                <a:solidFill>
                  <a:schemeClr val="accent6">
                    <a:lumMod val="75000"/>
                  </a:schemeClr>
                </a:solidFill>
                <a:latin typeface="+mn-lt"/>
              </a:rPr>
              <a:t>the urge to diagnose </a:t>
            </a:r>
            <a:endParaRPr lang="en-US" sz="2400" dirty="0">
              <a:solidFill>
                <a:schemeClr val="tx1"/>
              </a:solidFill>
              <a:latin typeface="+mn-lt"/>
            </a:endParaRPr>
          </a:p>
          <a:p>
            <a:pPr>
              <a:lnSpc>
                <a:spcPct val="80000"/>
              </a:lnSpc>
              <a:buFont typeface="Arial" panose="020B0604020202020204" pitchFamily="34" charset="0"/>
              <a:buChar char="•"/>
              <a:defRPr/>
            </a:pPr>
            <a:r>
              <a:rPr lang="en-US" sz="2400" dirty="0">
                <a:solidFill>
                  <a:schemeClr val="tx1"/>
                </a:solidFill>
                <a:latin typeface="+mn-lt"/>
              </a:rPr>
              <a:t>Expect your students to face conflict as their identities are questioned</a:t>
            </a:r>
            <a:r>
              <a:rPr lang="en-US" sz="2400" dirty="0" smtClean="0">
                <a:solidFill>
                  <a:schemeClr val="tx1"/>
                </a:solidFill>
                <a:latin typeface="+mn-lt"/>
              </a:rPr>
              <a:t>.</a:t>
            </a:r>
          </a:p>
          <a:p>
            <a:pPr>
              <a:lnSpc>
                <a:spcPct val="80000"/>
              </a:lnSpc>
              <a:buFont typeface="Arial" panose="020B0604020202020204" pitchFamily="34" charset="0"/>
              <a:buChar char="•"/>
              <a:defRPr/>
            </a:pPr>
            <a:r>
              <a:rPr lang="en-US" sz="2400" b="1" dirty="0" smtClean="0">
                <a:solidFill>
                  <a:schemeClr val="accent6">
                    <a:lumMod val="75000"/>
                  </a:schemeClr>
                </a:solidFill>
                <a:latin typeface="+mn-lt"/>
              </a:rPr>
              <a:t>Empathize more than you Question</a:t>
            </a:r>
          </a:p>
          <a:p>
            <a:pPr lvl="1">
              <a:lnSpc>
                <a:spcPct val="80000"/>
              </a:lnSpc>
              <a:buFont typeface="Arial" panose="020B0604020202020204" pitchFamily="34" charset="0"/>
              <a:buChar char="•"/>
              <a:defRPr/>
            </a:pPr>
            <a:r>
              <a:rPr lang="en-US" sz="2000" b="1" i="1" dirty="0" smtClean="0">
                <a:solidFill>
                  <a:schemeClr val="accent6">
                    <a:lumMod val="75000"/>
                  </a:schemeClr>
                </a:solidFill>
                <a:latin typeface="+mn-lt"/>
              </a:rPr>
              <a:t>Reflect, Nod, Listen, silence, Uh-huh</a:t>
            </a:r>
          </a:p>
          <a:p>
            <a:pPr>
              <a:lnSpc>
                <a:spcPct val="80000"/>
              </a:lnSpc>
              <a:buFont typeface="Arial" panose="020B0604020202020204" pitchFamily="34" charset="0"/>
              <a:buChar char="•"/>
              <a:defRPr/>
            </a:pPr>
            <a:r>
              <a:rPr lang="en-US" sz="2400" dirty="0">
                <a:solidFill>
                  <a:schemeClr val="tx1"/>
                </a:solidFill>
                <a:latin typeface="+mn-lt"/>
              </a:rPr>
              <a:t>5x2 Rule!  Awkward Silence Counts!</a:t>
            </a:r>
          </a:p>
          <a:p>
            <a:pPr>
              <a:lnSpc>
                <a:spcPct val="80000"/>
              </a:lnSpc>
              <a:buFont typeface="Arial" panose="020B0604020202020204" pitchFamily="34" charset="0"/>
              <a:buChar char="•"/>
              <a:defRPr/>
            </a:pPr>
            <a:r>
              <a:rPr lang="en-US" sz="2400" b="1" dirty="0" smtClean="0">
                <a:solidFill>
                  <a:schemeClr val="accent6">
                    <a:lumMod val="75000"/>
                  </a:schemeClr>
                </a:solidFill>
                <a:latin typeface="+mn-lt"/>
              </a:rPr>
              <a:t>In crisis use </a:t>
            </a:r>
            <a:r>
              <a:rPr lang="en-US" sz="2400" b="1" dirty="0">
                <a:solidFill>
                  <a:schemeClr val="accent6">
                    <a:lumMod val="75000"/>
                  </a:schemeClr>
                </a:solidFill>
                <a:latin typeface="+mn-lt"/>
              </a:rPr>
              <a:t>simple but direct questions.  </a:t>
            </a:r>
            <a:r>
              <a:rPr lang="en-US" sz="2400" b="1" i="1" u="sng" dirty="0">
                <a:solidFill>
                  <a:schemeClr val="accent6">
                    <a:lumMod val="75000"/>
                  </a:schemeClr>
                </a:solidFill>
                <a:latin typeface="+mn-lt"/>
              </a:rPr>
              <a:t>It is OK to ask about suicide</a:t>
            </a:r>
            <a:r>
              <a:rPr lang="en-US" sz="2400" b="1" i="1" u="sng" dirty="0" smtClean="0">
                <a:solidFill>
                  <a:schemeClr val="accent6">
                    <a:lumMod val="75000"/>
                  </a:schemeClr>
                </a:solidFill>
                <a:latin typeface="+mn-lt"/>
              </a:rPr>
              <a:t>!</a:t>
            </a:r>
          </a:p>
          <a:p>
            <a:pPr>
              <a:lnSpc>
                <a:spcPct val="80000"/>
              </a:lnSpc>
              <a:buFont typeface="Arial" panose="020B0604020202020204" pitchFamily="34" charset="0"/>
              <a:buChar char="•"/>
              <a:defRPr/>
            </a:pPr>
            <a:r>
              <a:rPr lang="en-US" sz="2400" dirty="0" smtClean="0">
                <a:solidFill>
                  <a:schemeClr val="tx1"/>
                </a:solidFill>
                <a:latin typeface="+mn-lt"/>
              </a:rPr>
              <a:t>Don’t try to “fix it”</a:t>
            </a:r>
            <a:endParaRPr lang="en-US" sz="2400" dirty="0">
              <a:solidFill>
                <a:schemeClr val="tx1"/>
              </a:solidFill>
              <a:latin typeface="+mn-lt"/>
            </a:endParaRPr>
          </a:p>
          <a:p>
            <a:pPr>
              <a:lnSpc>
                <a:spcPct val="80000"/>
              </a:lnSpc>
              <a:buFont typeface="Arial" panose="020B0604020202020204" pitchFamily="34" charset="0"/>
              <a:buChar char="•"/>
              <a:defRPr/>
            </a:pPr>
            <a:r>
              <a:rPr lang="en-US" sz="2400" dirty="0" smtClean="0">
                <a:solidFill>
                  <a:schemeClr val="tx1"/>
                </a:solidFill>
                <a:latin typeface="+mn-lt"/>
              </a:rPr>
              <a:t>If you have a student whose behavior leads you to believe they may have a mental health condition, </a:t>
            </a:r>
            <a:r>
              <a:rPr lang="en-US" sz="2400" b="1" dirty="0" smtClean="0">
                <a:solidFill>
                  <a:schemeClr val="accent6">
                    <a:lumMod val="75000"/>
                  </a:schemeClr>
                </a:solidFill>
                <a:latin typeface="+mn-lt"/>
              </a:rPr>
              <a:t>Listen to your gut and call MSU’s 24/7 International Assistance Line +1-517-353-3784</a:t>
            </a:r>
            <a:endParaRPr lang="en-US" sz="2000" b="1" dirty="0" smtClean="0">
              <a:solidFill>
                <a:schemeClr val="accent6">
                  <a:lumMod val="75000"/>
                </a:schemeClr>
              </a:solidFill>
              <a:latin typeface="+mn-lt"/>
            </a:endParaRPr>
          </a:p>
        </p:txBody>
      </p:sp>
      <p:pic>
        <p:nvPicPr>
          <p:cNvPr id="31751" name="Picture 2"/>
          <p:cNvPicPr>
            <a:picLocks noChangeAspect="1" noChangeArrowheads="1"/>
          </p:cNvPicPr>
          <p:nvPr/>
        </p:nvPicPr>
        <p:blipFill>
          <a:blip r:embed="rId3"/>
          <a:srcRect l="20972" t="8728" r="21944" b="7201"/>
          <a:stretch>
            <a:fillRect/>
          </a:stretch>
        </p:blipFill>
        <p:spPr bwMode="auto">
          <a:xfrm>
            <a:off x="5494992" y="1773238"/>
            <a:ext cx="3592979" cy="3307388"/>
          </a:xfrm>
          <a:prstGeom prst="rect">
            <a:avLst/>
          </a:prstGeom>
          <a:noFill/>
          <a:ln w="9525">
            <a:solidFill>
              <a:schemeClr val="tx1"/>
            </a:solidFill>
            <a:miter lim="800000"/>
            <a:headEnd/>
            <a:tailEnd/>
          </a:ln>
        </p:spPr>
      </p:pic>
      <p:sp>
        <p:nvSpPr>
          <p:cNvPr id="4" name="TextBox 3"/>
          <p:cNvSpPr txBox="1"/>
          <p:nvPr/>
        </p:nvSpPr>
        <p:spPr>
          <a:xfrm>
            <a:off x="5760609" y="5320247"/>
            <a:ext cx="3061744" cy="1200329"/>
          </a:xfrm>
          <a:prstGeom prst="rect">
            <a:avLst/>
          </a:prstGeom>
          <a:noFill/>
        </p:spPr>
        <p:txBody>
          <a:bodyPr wrap="square" rtlCol="0">
            <a:spAutoFit/>
          </a:bodyPr>
          <a:lstStyle/>
          <a:p>
            <a:pPr algn="ctr"/>
            <a:r>
              <a:rPr lang="en-US" b="1" i="1" dirty="0" smtClean="0">
                <a:solidFill>
                  <a:srgbClr val="0C533A"/>
                </a:solidFill>
              </a:rPr>
              <a:t>Oh, and remember!</a:t>
            </a:r>
          </a:p>
          <a:p>
            <a:pPr algn="ctr"/>
            <a:r>
              <a:rPr lang="en-US" b="1" i="1" dirty="0" smtClean="0">
                <a:solidFill>
                  <a:srgbClr val="0C533A"/>
                </a:solidFill>
              </a:rPr>
              <a:t>We are here for you, too!</a:t>
            </a:r>
            <a:endParaRPr lang="en-US" b="1" i="1" dirty="0">
              <a:solidFill>
                <a:srgbClr val="0C533A"/>
              </a:solidFill>
            </a:endParaRPr>
          </a:p>
        </p:txBody>
      </p:sp>
    </p:spTree>
    <p:extLst>
      <p:ext uri="{BB962C8B-B14F-4D97-AF65-F5344CB8AC3E}">
        <p14:creationId xmlns:p14="http://schemas.microsoft.com/office/powerpoint/2010/main" val="2522428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7" name="Rectangle 9"/>
          <p:cNvSpPr>
            <a:spLocks noChangeArrowheads="1"/>
          </p:cNvSpPr>
          <p:nvPr/>
        </p:nvSpPr>
        <p:spPr bwMode="auto">
          <a:xfrm>
            <a:off x="17643" y="1330019"/>
            <a:ext cx="5199017" cy="5527981"/>
          </a:xfrm>
          <a:prstGeom prst="rect">
            <a:avLst/>
          </a:prstGeom>
          <a:noFill/>
          <a:ln w="9525">
            <a:noFill/>
            <a:miter lim="800000"/>
            <a:headEnd/>
            <a:tailEnd/>
          </a:ln>
        </p:spPr>
        <p:txBody>
          <a:bodyPr/>
          <a:lstStyle/>
          <a:p>
            <a:pPr marL="354013" lvl="1" indent="-239713">
              <a:spcBef>
                <a:spcPct val="20000"/>
              </a:spcBef>
              <a:buSzPct val="75000"/>
              <a:buFontTx/>
              <a:buChar char="•"/>
              <a:defRPr/>
            </a:pPr>
            <a:r>
              <a:rPr lang="en-US" sz="2000" b="1" dirty="0">
                <a:solidFill>
                  <a:schemeClr val="accent6">
                    <a:lumMod val="75000"/>
                  </a:schemeClr>
                </a:solidFill>
                <a:latin typeface="+mn-lt"/>
              </a:rPr>
              <a:t>PROFESSIONAL MEDICAL CARE IS REQUIRED</a:t>
            </a:r>
            <a:endParaRPr lang="en-US" sz="2000" dirty="0">
              <a:latin typeface="+mn-lt"/>
            </a:endParaRPr>
          </a:p>
          <a:p>
            <a:pPr marL="354013" lvl="1" indent="-239713">
              <a:spcBef>
                <a:spcPct val="20000"/>
              </a:spcBef>
              <a:buSzPct val="75000"/>
              <a:buFontTx/>
              <a:buChar char="•"/>
              <a:defRPr/>
            </a:pPr>
            <a:r>
              <a:rPr lang="en-US" sz="2000" b="1" dirty="0">
                <a:solidFill>
                  <a:srgbClr val="FF0000"/>
                </a:solidFill>
                <a:latin typeface="+mn-lt"/>
              </a:rPr>
              <a:t>Same-day Response </a:t>
            </a:r>
            <a:r>
              <a:rPr lang="en-US" sz="2000" b="1" dirty="0" smtClean="0">
                <a:solidFill>
                  <a:srgbClr val="FF0000"/>
                </a:solidFill>
                <a:latin typeface="+mn-lt"/>
              </a:rPr>
              <a:t>Necessitates </a:t>
            </a:r>
            <a:r>
              <a:rPr lang="en-US" sz="2000" b="1" dirty="0">
                <a:solidFill>
                  <a:srgbClr val="FF0000"/>
                </a:solidFill>
                <a:latin typeface="+mn-lt"/>
              </a:rPr>
              <a:t>Phone Call</a:t>
            </a:r>
          </a:p>
          <a:p>
            <a:pPr marL="354013" lvl="1" indent="-239713">
              <a:spcBef>
                <a:spcPct val="20000"/>
              </a:spcBef>
              <a:buSzPct val="75000"/>
              <a:buFontTx/>
              <a:buChar char="•"/>
              <a:defRPr/>
            </a:pPr>
            <a:r>
              <a:rPr lang="en-US" sz="2000" dirty="0" smtClean="0">
                <a:latin typeface="+mn-lt"/>
              </a:rPr>
              <a:t>Food poisoning, </a:t>
            </a:r>
            <a:r>
              <a:rPr lang="en-US" sz="2000" dirty="0">
                <a:latin typeface="+mn-lt"/>
              </a:rPr>
              <a:t>allergic </a:t>
            </a:r>
            <a:r>
              <a:rPr lang="en-US" sz="2000" dirty="0" smtClean="0">
                <a:latin typeface="+mn-lt"/>
              </a:rPr>
              <a:t>reactions, Injuries</a:t>
            </a:r>
            <a:endParaRPr lang="en-US" sz="2000" dirty="0">
              <a:latin typeface="+mn-lt"/>
            </a:endParaRPr>
          </a:p>
          <a:p>
            <a:pPr marL="354013" lvl="1" indent="-239713">
              <a:spcBef>
                <a:spcPct val="20000"/>
              </a:spcBef>
              <a:buSzPct val="75000"/>
              <a:buFontTx/>
              <a:buChar char="•"/>
              <a:defRPr/>
            </a:pPr>
            <a:r>
              <a:rPr lang="en-US" sz="2000" dirty="0">
                <a:latin typeface="+mn-lt"/>
              </a:rPr>
              <a:t>Anything of a </a:t>
            </a:r>
            <a:r>
              <a:rPr lang="en-US" sz="2000" dirty="0" smtClean="0">
                <a:latin typeface="+mn-lt"/>
              </a:rPr>
              <a:t>mental health nature</a:t>
            </a:r>
          </a:p>
          <a:p>
            <a:pPr marL="354013" lvl="1" indent="-239713">
              <a:spcBef>
                <a:spcPct val="20000"/>
              </a:spcBef>
              <a:buSzPct val="75000"/>
              <a:buFontTx/>
              <a:buChar char="•"/>
              <a:defRPr/>
            </a:pPr>
            <a:r>
              <a:rPr lang="en-US" sz="2000" b="1" dirty="0" smtClean="0">
                <a:solidFill>
                  <a:schemeClr val="accent6">
                    <a:lumMod val="75000"/>
                  </a:schemeClr>
                </a:solidFill>
                <a:latin typeface="+mn-lt"/>
              </a:rPr>
              <a:t>Crime and Behavioral Incidents</a:t>
            </a:r>
            <a:endParaRPr lang="en-US" sz="2000" b="1" dirty="0">
              <a:solidFill>
                <a:schemeClr val="accent6">
                  <a:lumMod val="75000"/>
                </a:schemeClr>
              </a:solidFill>
              <a:latin typeface="+mn-lt"/>
            </a:endParaRPr>
          </a:p>
          <a:p>
            <a:pPr marL="354013" lvl="1" indent="-239713">
              <a:spcBef>
                <a:spcPct val="20000"/>
              </a:spcBef>
              <a:buSzPct val="75000"/>
              <a:buFontTx/>
              <a:buChar char="•"/>
              <a:defRPr/>
            </a:pPr>
            <a:r>
              <a:rPr lang="en-US" sz="2000" dirty="0" smtClean="0">
                <a:latin typeface="+mn-lt"/>
              </a:rPr>
              <a:t>Disruptive behavior, alcohol, drugs</a:t>
            </a:r>
          </a:p>
          <a:p>
            <a:pPr marL="354013" lvl="1" indent="-239713">
              <a:spcBef>
                <a:spcPct val="20000"/>
              </a:spcBef>
              <a:buSzPct val="75000"/>
              <a:buFontTx/>
              <a:buChar char="•"/>
              <a:defRPr/>
            </a:pPr>
            <a:r>
              <a:rPr lang="en-US" sz="2000" dirty="0" smtClean="0">
                <a:latin typeface="+mn-lt"/>
              </a:rPr>
              <a:t>Rape </a:t>
            </a:r>
            <a:r>
              <a:rPr lang="en-US" sz="2000" dirty="0">
                <a:latin typeface="+mn-lt"/>
              </a:rPr>
              <a:t>or sexual </a:t>
            </a:r>
            <a:r>
              <a:rPr lang="en-US" sz="2000" dirty="0" smtClean="0">
                <a:latin typeface="+mn-lt"/>
              </a:rPr>
              <a:t>assault</a:t>
            </a:r>
          </a:p>
          <a:p>
            <a:pPr marL="354013" lvl="1" indent="-239713">
              <a:spcBef>
                <a:spcPct val="20000"/>
              </a:spcBef>
              <a:buSzPct val="75000"/>
              <a:buFontTx/>
              <a:buChar char="•"/>
              <a:defRPr/>
            </a:pPr>
            <a:r>
              <a:rPr lang="en-US" sz="2000" dirty="0" smtClean="0">
                <a:latin typeface="+mn-lt"/>
              </a:rPr>
              <a:t>Arrest or incarceration</a:t>
            </a:r>
          </a:p>
          <a:p>
            <a:pPr marL="354013" lvl="1" indent="-239713">
              <a:spcBef>
                <a:spcPct val="20000"/>
              </a:spcBef>
              <a:buSzPct val="75000"/>
              <a:buFontTx/>
              <a:buChar char="•"/>
              <a:defRPr/>
            </a:pPr>
            <a:r>
              <a:rPr lang="en-US" sz="2000" b="1" dirty="0" smtClean="0">
                <a:solidFill>
                  <a:schemeClr val="accent6">
                    <a:lumMod val="75000"/>
                  </a:schemeClr>
                </a:solidFill>
                <a:latin typeface="+mn-lt"/>
              </a:rPr>
              <a:t>Natural disasters</a:t>
            </a:r>
          </a:p>
          <a:p>
            <a:pPr marL="354013" lvl="1" indent="-239713">
              <a:spcBef>
                <a:spcPct val="20000"/>
              </a:spcBef>
              <a:buSzPct val="75000"/>
              <a:buFontTx/>
              <a:buChar char="•"/>
              <a:defRPr/>
            </a:pPr>
            <a:r>
              <a:rPr lang="en-US" sz="2000" dirty="0" smtClean="0">
                <a:solidFill>
                  <a:schemeClr val="tx1">
                    <a:lumMod val="95000"/>
                    <a:lumOff val="5000"/>
                  </a:schemeClr>
                </a:solidFill>
                <a:latin typeface="+mn-lt"/>
              </a:rPr>
              <a:t>Earthquakes</a:t>
            </a:r>
          </a:p>
          <a:p>
            <a:pPr marL="354013" lvl="1" indent="-239713">
              <a:spcBef>
                <a:spcPct val="20000"/>
              </a:spcBef>
              <a:buSzPct val="75000"/>
              <a:buFontTx/>
              <a:buChar char="•"/>
              <a:defRPr/>
            </a:pPr>
            <a:r>
              <a:rPr lang="en-US" sz="2000" dirty="0" smtClean="0">
                <a:solidFill>
                  <a:schemeClr val="tx1">
                    <a:lumMod val="95000"/>
                    <a:lumOff val="5000"/>
                  </a:schemeClr>
                </a:solidFill>
                <a:latin typeface="+mn-lt"/>
              </a:rPr>
              <a:t>Floods or volcanoes</a:t>
            </a:r>
          </a:p>
          <a:p>
            <a:pPr marL="354013" lvl="1" indent="-239713">
              <a:spcBef>
                <a:spcPct val="20000"/>
              </a:spcBef>
              <a:buSzPct val="75000"/>
              <a:buFontTx/>
              <a:buChar char="•"/>
              <a:defRPr/>
            </a:pPr>
            <a:r>
              <a:rPr lang="en-US" sz="2000" b="1" dirty="0" smtClean="0">
                <a:solidFill>
                  <a:schemeClr val="accent6">
                    <a:lumMod val="75000"/>
                  </a:schemeClr>
                </a:solidFill>
                <a:latin typeface="+mn-lt"/>
              </a:rPr>
              <a:t>Civil unrest</a:t>
            </a:r>
            <a:endParaRPr lang="en-US" sz="2000" b="1" dirty="0">
              <a:solidFill>
                <a:schemeClr val="accent6">
                  <a:lumMod val="75000"/>
                </a:schemeClr>
              </a:solidFill>
              <a:latin typeface="+mn-lt"/>
            </a:endParaRPr>
          </a:p>
          <a:p>
            <a:pPr marL="354013" lvl="1" indent="-239713">
              <a:spcBef>
                <a:spcPct val="20000"/>
              </a:spcBef>
              <a:buSzPct val="75000"/>
              <a:buFontTx/>
              <a:buChar char="•"/>
              <a:defRPr/>
            </a:pPr>
            <a:r>
              <a:rPr lang="en-US" sz="2000" dirty="0" smtClean="0">
                <a:latin typeface="+mn-lt"/>
              </a:rPr>
              <a:t>Riots or demonstrations</a:t>
            </a:r>
          </a:p>
          <a:p>
            <a:pPr marL="354013" lvl="1" indent="-239713">
              <a:spcBef>
                <a:spcPct val="20000"/>
              </a:spcBef>
              <a:buSzPct val="75000"/>
              <a:buFontTx/>
              <a:buChar char="•"/>
              <a:defRPr/>
            </a:pPr>
            <a:r>
              <a:rPr lang="en-US" sz="2000" dirty="0" smtClean="0">
                <a:latin typeface="+mn-lt"/>
              </a:rPr>
              <a:t>Terrorist attacks or acts of war</a:t>
            </a:r>
            <a:endParaRPr lang="en-US" sz="2000" dirty="0">
              <a:latin typeface="+mn-lt"/>
            </a:endParaRPr>
          </a:p>
        </p:txBody>
      </p:sp>
      <p:sp>
        <p:nvSpPr>
          <p:cNvPr id="8" name="Rectangle 16"/>
          <p:cNvSpPr>
            <a:spLocks noChangeArrowheads="1"/>
          </p:cNvSpPr>
          <p:nvPr/>
        </p:nvSpPr>
        <p:spPr bwMode="auto">
          <a:xfrm>
            <a:off x="5530211" y="4025036"/>
            <a:ext cx="3712897" cy="2357568"/>
          </a:xfrm>
          <a:prstGeom prst="rect">
            <a:avLst/>
          </a:prstGeom>
          <a:noFill/>
          <a:ln w="9525" algn="ctr">
            <a:noFill/>
            <a:miter lim="800000"/>
            <a:headEnd/>
            <a:tailEnd/>
          </a:ln>
        </p:spPr>
        <p:txBody>
          <a:bodyPr wrap="square">
            <a:spAutoFit/>
          </a:bodyPr>
          <a:lstStyle/>
          <a:p>
            <a:pPr marL="115888" lvl="1" indent="-1588" algn="ctr">
              <a:spcBef>
                <a:spcPct val="20000"/>
              </a:spcBef>
              <a:buClr>
                <a:schemeClr val="tx1"/>
              </a:buClr>
              <a:buSzPct val="75000"/>
              <a:defRPr/>
            </a:pPr>
            <a:r>
              <a:rPr lang="en-US" sz="2300" b="1" dirty="0">
                <a:solidFill>
                  <a:srgbClr val="0C533A"/>
                </a:solidFill>
                <a:latin typeface="+mn-lt"/>
              </a:rPr>
              <a:t>Anything “newsworthy” regardless of its impact on students or </a:t>
            </a:r>
            <a:r>
              <a:rPr lang="en-US" sz="2300" b="1" dirty="0" smtClean="0">
                <a:solidFill>
                  <a:srgbClr val="0C533A"/>
                </a:solidFill>
                <a:latin typeface="+mn-lt"/>
              </a:rPr>
              <a:t>programs</a:t>
            </a:r>
          </a:p>
          <a:p>
            <a:pPr marL="115888" lvl="1" indent="-1588" algn="ctr">
              <a:spcBef>
                <a:spcPct val="20000"/>
              </a:spcBef>
              <a:buClr>
                <a:schemeClr val="tx1"/>
              </a:buClr>
              <a:buSzPct val="75000"/>
              <a:defRPr/>
            </a:pPr>
            <a:endParaRPr lang="en-US" sz="2300" b="1" dirty="0" smtClean="0">
              <a:solidFill>
                <a:srgbClr val="0C533A"/>
              </a:solidFill>
              <a:latin typeface="+mn-lt"/>
            </a:endParaRPr>
          </a:p>
          <a:p>
            <a:pPr marL="115888" lvl="1" indent="-1588" algn="ctr">
              <a:spcBef>
                <a:spcPct val="20000"/>
              </a:spcBef>
              <a:buClr>
                <a:schemeClr val="tx1"/>
              </a:buClr>
              <a:buSzPct val="75000"/>
              <a:defRPr/>
            </a:pPr>
            <a:r>
              <a:rPr lang="en-US" sz="2300" b="1" i="1" dirty="0" smtClean="0">
                <a:solidFill>
                  <a:schemeClr val="accent6">
                    <a:lumMod val="75000"/>
                  </a:schemeClr>
                </a:solidFill>
                <a:latin typeface="+mn-lt"/>
              </a:rPr>
              <a:t>Even if the incident has passed and all is well</a:t>
            </a:r>
            <a:endParaRPr lang="en-US" sz="2300" b="1" i="1" dirty="0">
              <a:solidFill>
                <a:schemeClr val="accent6">
                  <a:lumMod val="75000"/>
                </a:schemeClr>
              </a:solidFill>
              <a:latin typeface="+mn-lt"/>
            </a:endParaRPr>
          </a:p>
        </p:txBody>
      </p:sp>
      <p:sp>
        <p:nvSpPr>
          <p:cNvPr id="11" name="TextBox 10"/>
          <p:cNvSpPr txBox="1"/>
          <p:nvPr/>
        </p:nvSpPr>
        <p:spPr>
          <a:xfrm>
            <a:off x="0" y="680507"/>
            <a:ext cx="9144000" cy="646331"/>
          </a:xfrm>
          <a:prstGeom prst="rect">
            <a:avLst/>
          </a:prstGeom>
          <a:noFill/>
        </p:spPr>
        <p:txBody>
          <a:bodyPr wrap="square" rtlCol="0">
            <a:spAutoFit/>
          </a:bodyPr>
          <a:lstStyle/>
          <a:p>
            <a:r>
              <a:rPr lang="en-US" sz="3600" dirty="0" smtClean="0">
                <a:solidFill>
                  <a:srgbClr val="0C533A"/>
                </a:solidFill>
                <a:latin typeface="Arial Black" panose="020B0A04020102020204" pitchFamily="34" charset="0"/>
              </a:rPr>
              <a:t>Incident Response      			</a:t>
            </a:r>
            <a:r>
              <a:rPr lang="en-US" sz="2800" b="1" i="1" dirty="0" smtClean="0">
                <a:solidFill>
                  <a:schemeClr val="accent6">
                    <a:lumMod val="75000"/>
                  </a:schemeClr>
                </a:solidFill>
                <a:latin typeface="+mn-lt"/>
              </a:rPr>
              <a:t>Phone it in!</a:t>
            </a:r>
            <a:endParaRPr lang="en-US" sz="2800" b="1" i="1" dirty="0">
              <a:solidFill>
                <a:schemeClr val="accent6">
                  <a:lumMod val="75000"/>
                </a:schemeClr>
              </a:solidFill>
              <a:latin typeface="+mn-lt"/>
            </a:endParaRPr>
          </a:p>
        </p:txBody>
      </p:sp>
      <p:pic>
        <p:nvPicPr>
          <p:cNvPr id="12" name="Picture 11" descr="MSU_Study_Abroad_in_France"/>
          <p:cNvPicPr/>
          <p:nvPr/>
        </p:nvPicPr>
        <p:blipFill>
          <a:blip r:embed="rId3" cstate="print"/>
          <a:srcRect/>
          <a:stretch>
            <a:fillRect/>
          </a:stretch>
        </p:blipFill>
        <p:spPr bwMode="auto">
          <a:xfrm>
            <a:off x="5797573" y="1664326"/>
            <a:ext cx="3178175" cy="211391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6" name="Rectangle 6"/>
          <p:cNvSpPr>
            <a:spLocks noChangeArrowheads="1"/>
          </p:cNvSpPr>
          <p:nvPr/>
        </p:nvSpPr>
        <p:spPr bwMode="auto">
          <a:xfrm>
            <a:off x="0" y="1199154"/>
            <a:ext cx="9144000" cy="5658846"/>
          </a:xfrm>
          <a:prstGeom prst="rect">
            <a:avLst/>
          </a:prstGeom>
          <a:noFill/>
          <a:ln w="9525">
            <a:noFill/>
            <a:miter lim="800000"/>
            <a:headEnd/>
            <a:tailEnd/>
          </a:ln>
        </p:spPr>
        <p:txBody>
          <a:bodyPr/>
          <a:lstStyle/>
          <a:p>
            <a:pPr marL="0" lvl="1">
              <a:spcBef>
                <a:spcPts val="0"/>
              </a:spcBef>
              <a:buClr>
                <a:schemeClr val="tx2"/>
              </a:buClr>
              <a:buSzPct val="75000"/>
              <a:buFont typeface="Wingdings" pitchFamily="2" charset="2"/>
              <a:buNone/>
              <a:defRPr/>
            </a:pPr>
            <a:r>
              <a:rPr lang="en-US" b="1" dirty="0" smtClean="0">
                <a:solidFill>
                  <a:schemeClr val="accent6">
                    <a:lumMod val="75000"/>
                  </a:schemeClr>
                </a:solidFill>
                <a:latin typeface="+mn-lt"/>
              </a:rPr>
              <a:t>FERPA/HIPAA</a:t>
            </a:r>
          </a:p>
          <a:p>
            <a:pPr marL="342900" lvl="1" indent="-342900">
              <a:spcBef>
                <a:spcPts val="0"/>
              </a:spcBef>
              <a:buClr>
                <a:schemeClr val="tx2"/>
              </a:buClr>
              <a:buSzPct val="75000"/>
              <a:buFont typeface="Arial" panose="020B0604020202020204" pitchFamily="34" charset="0"/>
              <a:buChar char="•"/>
              <a:defRPr/>
            </a:pPr>
            <a:r>
              <a:rPr lang="en-US" dirty="0" smtClean="0">
                <a:solidFill>
                  <a:schemeClr val="tx1">
                    <a:lumMod val="95000"/>
                    <a:lumOff val="5000"/>
                  </a:schemeClr>
                </a:solidFill>
                <a:latin typeface="+mn-lt"/>
              </a:rPr>
              <a:t>Phone calls are best, limit email content</a:t>
            </a:r>
          </a:p>
          <a:p>
            <a:pPr marL="342900" lvl="1" indent="-342900">
              <a:spcBef>
                <a:spcPts val="0"/>
              </a:spcBef>
              <a:buClr>
                <a:schemeClr val="tx2"/>
              </a:buClr>
              <a:buSzPct val="75000"/>
              <a:buFont typeface="Arial" panose="020B0604020202020204" pitchFamily="34" charset="0"/>
              <a:buChar char="•"/>
              <a:defRPr/>
            </a:pPr>
            <a:r>
              <a:rPr lang="en-US" dirty="0" smtClean="0">
                <a:solidFill>
                  <a:schemeClr val="tx1">
                    <a:lumMod val="95000"/>
                    <a:lumOff val="5000"/>
                  </a:schemeClr>
                </a:solidFill>
                <a:latin typeface="+mn-lt"/>
              </a:rPr>
              <a:t>Restrict parental contact</a:t>
            </a:r>
          </a:p>
          <a:p>
            <a:pPr marL="0" lvl="1">
              <a:spcBef>
                <a:spcPts val="0"/>
              </a:spcBef>
              <a:buClr>
                <a:schemeClr val="tx2"/>
              </a:buClr>
              <a:buSzPct val="75000"/>
              <a:defRPr/>
            </a:pPr>
            <a:r>
              <a:rPr lang="en-US" b="1" dirty="0" smtClean="0">
                <a:solidFill>
                  <a:schemeClr val="accent6">
                    <a:lumMod val="75000"/>
                  </a:schemeClr>
                </a:solidFill>
                <a:latin typeface="+mn-lt"/>
              </a:rPr>
              <a:t>Title </a:t>
            </a:r>
            <a:r>
              <a:rPr lang="en-US" b="1" dirty="0">
                <a:solidFill>
                  <a:schemeClr val="accent6">
                    <a:lumMod val="75000"/>
                  </a:schemeClr>
                </a:solidFill>
                <a:latin typeface="+mn-lt"/>
              </a:rPr>
              <a:t>IX Sex Discrimination, Harassment &amp; Bias Incidents</a:t>
            </a:r>
          </a:p>
          <a:p>
            <a:pPr marL="342900" lvl="1" indent="-342900">
              <a:spcBef>
                <a:spcPts val="0"/>
              </a:spcBef>
              <a:buClr>
                <a:schemeClr val="tx2"/>
              </a:buClr>
              <a:buSzPct val="75000"/>
              <a:buFont typeface="Arial" panose="020B0604020202020204" pitchFamily="34" charset="0"/>
              <a:buChar char="•"/>
              <a:defRPr/>
            </a:pPr>
            <a:r>
              <a:rPr lang="en-US" dirty="0" smtClean="0">
                <a:solidFill>
                  <a:schemeClr val="tx1">
                    <a:lumMod val="95000"/>
                    <a:lumOff val="5000"/>
                  </a:schemeClr>
                </a:solidFill>
                <a:latin typeface="+mn-lt"/>
              </a:rPr>
              <a:t>Immediate reporting</a:t>
            </a:r>
          </a:p>
          <a:p>
            <a:pPr marL="342900" lvl="1" indent="-342900">
              <a:spcBef>
                <a:spcPts val="0"/>
              </a:spcBef>
              <a:buClr>
                <a:schemeClr val="tx2"/>
              </a:buClr>
              <a:buSzPct val="75000"/>
              <a:buFont typeface="Arial" panose="020B0604020202020204" pitchFamily="34" charset="0"/>
              <a:buChar char="•"/>
              <a:defRPr/>
            </a:pPr>
            <a:r>
              <a:rPr lang="en-US" dirty="0" smtClean="0">
                <a:solidFill>
                  <a:schemeClr val="tx1">
                    <a:lumMod val="95000"/>
                    <a:lumOff val="5000"/>
                  </a:schemeClr>
                </a:solidFill>
                <a:latin typeface="+mn-lt"/>
              </a:rPr>
              <a:t>Office </a:t>
            </a:r>
            <a:r>
              <a:rPr lang="en-US" dirty="0">
                <a:solidFill>
                  <a:schemeClr val="tx1">
                    <a:lumMod val="95000"/>
                    <a:lumOff val="5000"/>
                  </a:schemeClr>
                </a:solidFill>
                <a:latin typeface="+mn-lt"/>
              </a:rPr>
              <a:t>of Inclusion</a:t>
            </a:r>
          </a:p>
          <a:p>
            <a:pPr marL="0" lvl="1">
              <a:spcBef>
                <a:spcPts val="0"/>
              </a:spcBef>
              <a:buClr>
                <a:schemeClr val="tx2"/>
              </a:buClr>
              <a:buSzPct val="75000"/>
              <a:defRPr/>
            </a:pPr>
            <a:r>
              <a:rPr lang="en-US" b="1" dirty="0" smtClean="0">
                <a:solidFill>
                  <a:schemeClr val="accent6">
                    <a:lumMod val="75000"/>
                  </a:schemeClr>
                </a:solidFill>
                <a:latin typeface="+mn-lt"/>
              </a:rPr>
              <a:t>Title II of the ADA</a:t>
            </a:r>
            <a:endParaRPr lang="en-US" b="1" dirty="0">
              <a:solidFill>
                <a:schemeClr val="accent6">
                  <a:lumMod val="75000"/>
                </a:schemeClr>
              </a:solidFill>
              <a:latin typeface="+mn-lt"/>
            </a:endParaRPr>
          </a:p>
          <a:p>
            <a:pPr marL="342900" lvl="1" indent="-342900">
              <a:spcBef>
                <a:spcPts val="0"/>
              </a:spcBef>
              <a:buClr>
                <a:schemeClr val="tx2"/>
              </a:buClr>
              <a:buSzPct val="75000"/>
              <a:buFont typeface="Arial" panose="020B0604020202020204" pitchFamily="34" charset="0"/>
              <a:buChar char="•"/>
              <a:defRPr/>
            </a:pPr>
            <a:r>
              <a:rPr lang="en-US" dirty="0" smtClean="0">
                <a:solidFill>
                  <a:schemeClr val="tx1">
                    <a:lumMod val="95000"/>
                    <a:lumOff val="5000"/>
                  </a:schemeClr>
                </a:solidFill>
                <a:latin typeface="+mn-lt"/>
              </a:rPr>
              <a:t>Prohibits </a:t>
            </a:r>
            <a:r>
              <a:rPr lang="en-US" dirty="0">
                <a:solidFill>
                  <a:schemeClr val="tx1">
                    <a:lumMod val="95000"/>
                    <a:lumOff val="5000"/>
                  </a:schemeClr>
                </a:solidFill>
                <a:latin typeface="+mn-lt"/>
              </a:rPr>
              <a:t>discrimination against </a:t>
            </a:r>
            <a:r>
              <a:rPr lang="en-US" dirty="0" smtClean="0">
                <a:solidFill>
                  <a:schemeClr val="tx1">
                    <a:lumMod val="95000"/>
                    <a:lumOff val="5000"/>
                  </a:schemeClr>
                </a:solidFill>
                <a:latin typeface="+mn-lt"/>
              </a:rPr>
              <a:t>people with </a:t>
            </a:r>
            <a:r>
              <a:rPr lang="en-US" dirty="0">
                <a:solidFill>
                  <a:schemeClr val="tx1">
                    <a:lumMod val="95000"/>
                    <a:lumOff val="5000"/>
                  </a:schemeClr>
                </a:solidFill>
                <a:latin typeface="+mn-lt"/>
              </a:rPr>
              <a:t>disabilities </a:t>
            </a:r>
            <a:endParaRPr lang="en-US" dirty="0" smtClean="0">
              <a:solidFill>
                <a:schemeClr val="tx1">
                  <a:lumMod val="95000"/>
                  <a:lumOff val="5000"/>
                </a:schemeClr>
              </a:solidFill>
              <a:latin typeface="+mn-lt"/>
            </a:endParaRPr>
          </a:p>
          <a:p>
            <a:pPr marL="342900" lvl="1" indent="-342900">
              <a:spcBef>
                <a:spcPts val="0"/>
              </a:spcBef>
              <a:buClr>
                <a:schemeClr val="tx2"/>
              </a:buClr>
              <a:buSzPct val="75000"/>
              <a:buFont typeface="Arial" panose="020B0604020202020204" pitchFamily="34" charset="0"/>
              <a:buChar char="•"/>
              <a:defRPr/>
            </a:pPr>
            <a:r>
              <a:rPr lang="en-US" dirty="0" smtClean="0">
                <a:solidFill>
                  <a:schemeClr val="tx1">
                    <a:lumMod val="95000"/>
                    <a:lumOff val="5000"/>
                  </a:schemeClr>
                </a:solidFill>
                <a:latin typeface="+mn-lt"/>
              </a:rPr>
              <a:t>Significant </a:t>
            </a:r>
            <a:r>
              <a:rPr lang="en-US" dirty="0">
                <a:solidFill>
                  <a:schemeClr val="tx1">
                    <a:lumMod val="95000"/>
                    <a:lumOff val="5000"/>
                  </a:schemeClr>
                </a:solidFill>
                <a:latin typeface="+mn-lt"/>
              </a:rPr>
              <a:t>risk to the health or safety </a:t>
            </a:r>
            <a:r>
              <a:rPr lang="en-US" dirty="0" smtClean="0">
                <a:solidFill>
                  <a:schemeClr val="tx1">
                    <a:lumMod val="95000"/>
                    <a:lumOff val="5000"/>
                  </a:schemeClr>
                </a:solidFill>
                <a:latin typeface="+mn-lt"/>
              </a:rPr>
              <a:t>of </a:t>
            </a:r>
            <a:r>
              <a:rPr lang="en-US" strike="sngStrike" dirty="0" smtClean="0">
                <a:solidFill>
                  <a:schemeClr val="tx1">
                    <a:lumMod val="95000"/>
                    <a:lumOff val="5000"/>
                  </a:schemeClr>
                </a:solidFill>
                <a:latin typeface="+mn-lt"/>
              </a:rPr>
              <a:t>self or</a:t>
            </a:r>
            <a:r>
              <a:rPr lang="en-US" dirty="0" smtClean="0">
                <a:solidFill>
                  <a:schemeClr val="tx1">
                    <a:lumMod val="95000"/>
                    <a:lumOff val="5000"/>
                  </a:schemeClr>
                </a:solidFill>
                <a:latin typeface="+mn-lt"/>
              </a:rPr>
              <a:t> others </a:t>
            </a:r>
            <a:r>
              <a:rPr lang="en-US" sz="1400" i="1" dirty="0" smtClean="0">
                <a:solidFill>
                  <a:schemeClr val="tx1">
                    <a:lumMod val="95000"/>
                    <a:lumOff val="5000"/>
                  </a:schemeClr>
                </a:solidFill>
                <a:latin typeface="+mn-lt"/>
              </a:rPr>
              <a:t>(March 15, 2011)</a:t>
            </a:r>
            <a:endParaRPr lang="en-US" sz="1400" i="1" dirty="0">
              <a:solidFill>
                <a:schemeClr val="tx1">
                  <a:lumMod val="95000"/>
                  <a:lumOff val="5000"/>
                </a:schemeClr>
              </a:solidFill>
              <a:latin typeface="+mn-lt"/>
            </a:endParaRPr>
          </a:p>
          <a:p>
            <a:pPr marL="0" lvl="1">
              <a:spcBef>
                <a:spcPts val="0"/>
              </a:spcBef>
              <a:buClr>
                <a:schemeClr val="tx2"/>
              </a:buClr>
              <a:buSzPct val="75000"/>
              <a:defRPr/>
            </a:pPr>
            <a:r>
              <a:rPr lang="en-US" b="1" dirty="0" smtClean="0">
                <a:solidFill>
                  <a:schemeClr val="accent6">
                    <a:lumMod val="75000"/>
                  </a:schemeClr>
                </a:solidFill>
                <a:latin typeface="+mn-lt"/>
              </a:rPr>
              <a:t>The Clery Act</a:t>
            </a:r>
          </a:p>
          <a:p>
            <a:pPr marL="342900" lvl="1" indent="-342900">
              <a:spcBef>
                <a:spcPts val="0"/>
              </a:spcBef>
              <a:buClr>
                <a:schemeClr val="tx2"/>
              </a:buClr>
              <a:buSzPct val="75000"/>
              <a:buFont typeface="Arial" panose="020B0604020202020204" pitchFamily="34" charset="0"/>
              <a:buChar char="•"/>
              <a:defRPr/>
            </a:pPr>
            <a:r>
              <a:rPr lang="en-US" dirty="0" smtClean="0">
                <a:solidFill>
                  <a:schemeClr val="tx1">
                    <a:lumMod val="95000"/>
                    <a:lumOff val="5000"/>
                  </a:schemeClr>
                </a:solidFill>
                <a:latin typeface="+mn-lt"/>
              </a:rPr>
              <a:t>Campus crime reporting</a:t>
            </a:r>
          </a:p>
          <a:p>
            <a:pPr marL="342900" lvl="1" indent="-342900">
              <a:spcBef>
                <a:spcPts val="0"/>
              </a:spcBef>
              <a:buClr>
                <a:schemeClr val="tx2"/>
              </a:buClr>
              <a:buSzPct val="75000"/>
              <a:buFont typeface="Arial" panose="020B0604020202020204" pitchFamily="34" charset="0"/>
              <a:buChar char="•"/>
              <a:defRPr/>
            </a:pPr>
            <a:r>
              <a:rPr lang="en-US" dirty="0" smtClean="0">
                <a:solidFill>
                  <a:schemeClr val="tx1">
                    <a:lumMod val="95000"/>
                    <a:lumOff val="5000"/>
                  </a:schemeClr>
                </a:solidFill>
                <a:latin typeface="+mn-lt"/>
              </a:rPr>
              <a:t>Office of General Counsel</a:t>
            </a:r>
            <a:endParaRPr lang="en-US" dirty="0">
              <a:solidFill>
                <a:schemeClr val="tx1">
                  <a:lumMod val="95000"/>
                  <a:lumOff val="5000"/>
                </a:schemeClr>
              </a:solidFill>
              <a:latin typeface="+mn-lt"/>
            </a:endParaRPr>
          </a:p>
          <a:p>
            <a:pPr marL="0" lvl="1">
              <a:spcBef>
                <a:spcPts val="0"/>
              </a:spcBef>
              <a:buClr>
                <a:schemeClr val="tx2"/>
              </a:buClr>
              <a:buSzPct val="75000"/>
              <a:defRPr/>
            </a:pPr>
            <a:r>
              <a:rPr lang="en-US" b="1" dirty="0">
                <a:solidFill>
                  <a:schemeClr val="accent6">
                    <a:lumMod val="75000"/>
                  </a:schemeClr>
                </a:solidFill>
                <a:latin typeface="+mn-lt"/>
              </a:rPr>
              <a:t>MSU Employment Policies</a:t>
            </a:r>
          </a:p>
          <a:p>
            <a:pPr marL="342900" lvl="1" indent="-342900">
              <a:spcBef>
                <a:spcPts val="0"/>
              </a:spcBef>
              <a:buClr>
                <a:schemeClr val="tx2"/>
              </a:buClr>
              <a:buSzPct val="75000"/>
              <a:buFont typeface="Arial" panose="020B0604020202020204" pitchFamily="34" charset="0"/>
              <a:buChar char="•"/>
              <a:defRPr/>
            </a:pPr>
            <a:r>
              <a:rPr lang="en-US" dirty="0">
                <a:latin typeface="+mn-lt"/>
              </a:rPr>
              <a:t>Faculty Handbook</a:t>
            </a:r>
          </a:p>
          <a:p>
            <a:pPr marL="342900" lvl="1" indent="-342900">
              <a:spcBef>
                <a:spcPts val="0"/>
              </a:spcBef>
              <a:buClr>
                <a:schemeClr val="tx2"/>
              </a:buClr>
              <a:buSzPct val="75000"/>
              <a:buFont typeface="Arial" panose="020B0604020202020204" pitchFamily="34" charset="0"/>
              <a:buChar char="•"/>
              <a:defRPr/>
            </a:pPr>
            <a:r>
              <a:rPr lang="en-US" dirty="0">
                <a:latin typeface="+mn-lt"/>
              </a:rPr>
              <a:t>Anti-Discrimination and Sexual Harassment</a:t>
            </a:r>
          </a:p>
          <a:p>
            <a:pPr marL="0" lvl="1">
              <a:spcBef>
                <a:spcPts val="0"/>
              </a:spcBef>
              <a:buClr>
                <a:schemeClr val="tx2"/>
              </a:buClr>
              <a:buSzPct val="75000"/>
              <a:defRPr/>
            </a:pPr>
            <a:endParaRPr lang="en-US" dirty="0">
              <a:solidFill>
                <a:schemeClr val="tx1">
                  <a:lumMod val="95000"/>
                  <a:lumOff val="5000"/>
                </a:schemeClr>
              </a:solidFill>
              <a:latin typeface="+mn-lt"/>
            </a:endParaRPr>
          </a:p>
          <a:p>
            <a:pPr marL="342900" lvl="1" indent="-342900">
              <a:spcBef>
                <a:spcPts val="0"/>
              </a:spcBef>
              <a:buClr>
                <a:schemeClr val="tx2"/>
              </a:buClr>
              <a:buSzPct val="75000"/>
              <a:buFont typeface="Arial" panose="020B0604020202020204" pitchFamily="34" charset="0"/>
              <a:buChar char="•"/>
              <a:defRPr/>
            </a:pPr>
            <a:endParaRPr lang="en-US" dirty="0">
              <a:solidFill>
                <a:schemeClr val="tx1">
                  <a:lumMod val="95000"/>
                  <a:lumOff val="5000"/>
                </a:schemeClr>
              </a:solidFill>
              <a:latin typeface="+mn-lt"/>
            </a:endParaRPr>
          </a:p>
        </p:txBody>
      </p:sp>
      <p:sp>
        <p:nvSpPr>
          <p:cNvPr id="24580" name="AutoShape 4" descr="data:image/jpeg;base64,/9j/4AAQSkZJRgABAQAAAQABAAD/2wCEAAkGBhQSERUUExQVFRUWGBoYFxcYGBcfHBweGRgaHBobHRwYHSYgHyAjIB4YHy8iIygpLSwsHiAxNTAqNiYrLCoBCQoKDgwOGg8PGi8jHyUzMi8uMjUvKi4vLDI1NC8uMi0wKjEsNC8wLC8sMCw0LCwqLCw0MC8sKTQvLDQsLiwsLP/AABEIAOEA4QMBIgACEQEDEQH/xAAcAAACAwEBAQEAAAAAAAAAAAAABQQGBwMBAgj/xABMEAACAQIDBQUEBgYFCwQDAAABAgMEEQASIQUGEzFBIlFhcYEUMkKRByNSYnKhM4KiscHRQ1OS4fAVFhckJVRjg7PC8TSjsuJzk9L/xAAbAQACAwEBAQAAAAAAAAAAAAAEBQACAwYBB//EADsRAAECBAMECAQFBAIDAAAAAAECAwAEESESMUFRYXGBBRMikaGx0fAUMsHhIzNCUvEGYnKCNJIVFtL/2gAMAwEAAhEDEQA/ANxwYMGJEgwYMGJEgwYMGJEgwY+XcAEkgAC5J5ADrhFU7z5tKdQ//Fa4T9UDtP6WU/axk682ynG4oAb/AH4CPQCTQQ+ZrC50Awon3phGkeaY/wDDF1/tkhP2r4pG3t64IyePKaiQf0YsVB/AOwLfeu3jiqbS+kSocfVKIk5XAzHyzEWHoMYNKm5u8q12f3L7I5D5iN9ozcdaa/MVfYLn0EanUbwzkXAhhXvYlz+WRR8ziv1u+ES/pK9m8Iyo/wCiub5tjOhRvUQS1EtSGMQB4ZLtJ2mCrobKFuRqCbd2oBZbL2PR5qFJRK8lTYvZ1VEDyMi2suYk2vzFh54MHQ76rvzCuCEhNNfmNTApngfkQOZr4CHdRvvRdRPL+Iu3/VfENt+KLpSX80i/vxG3ghpaearo2p0jsPqZwZCwIUSIGzM2je6SoFr8rcqdFEWYKouWIAHeSbAYJb/p+UWKrU4eKz9DGDk+8k0ATyEXpd+KP/dLeSRf3Ykwb70XRJovw3X/AKb4Wb0QLs0x00SxtLkDzyvGjks17IokUhVAHQXNxfEfefYiGjpq6JBGJrpKi+6JFLC6joGysbchYYoOgZM0KStNciFqixnXhUHCSM+yIudFvjAf0ddInhIb/nOp/fiwUm8E9rgwTr3i6H+0pdT8hjNdvbApaeko5XSUSVCZmEcgsAFU3yyKxJOZdMw68sKdsbOFJwJaaod1nQurAFGFmylTZjqDocY/+HdH/HmFf7gKrTfYiNfjcP5iByJFOUbhDvVH/Sq8Pi4un9tCVA/FbDeKZWAZSGU8iCCD5EYwTZe/9VGO1aZFtfMLED8S8vW+LRsbfCmka6O1LKeeoCsfHnG36wv3YFd+NlP+S1iT+5FxzSe0N5vBLb7LvyKodht45Rq2DFcpd5XTSdcy/wBbECfVo9WHmpb0w/p6lZFDowZTqGUgg+RGNGX23042lAj3ns5xqQUmhFDHTBgwY2jyDBgwYkSDBgwYkSDBgwYkSDBgwYkSDBgwYkSDC/am2UgABu0je7GvvHx7go6sbD1sDH2xtzIeFFZpbXJPuxg8i1uZPRRqfAa4zneXfFaYukR4tQ36SRrGx8baEjoosq93TAbr6y4JeXTjcOmiRtUdBuzPMRCUpTjWaJ89w3w63j3hRBnq3BPNKdNV8NDbOR9p7AdApxS63btZXh+GDFAou7AkKo75JOv4Rz7jjzYG6Eu0IKmp4meVdFjv2mawNySLWsbADmdLqMff0ebxmCo9nnJNPMDE6MTlUsSAbHlckqeXvXPLDSV6IbaJeePWujbknclOQ47YWuza3CEDsoPeeJhXLsqkNO3Dqs1Ql2KshSNlA1CFtcw5jNbNyAviz7q76KaKSGsjE0KMgYZVusb3UMAoF8rhfHtix0ws3l2PT0aTUjmTjK/GhkKDKVIsI7gljdeZIAzLbTmYe7ux5OLChGZK2KRNATYFmUE/gdEk8gMOlYXG6k7x525QInEhdANx8rxYG3IEUglpnE1FUq0RYamPiaKW8EkCNfpl1A5mgwytFKrG4aNwbdxRr29CMPdi7wVWypyulr/WRFlZT6qSA3iNe+40xF20wq6uSWmhkKyNnKZbkFgC47F9M2bXxxZJLdS4Rhpn6+sUXhUBgFDXL0h79L1OBXLIOUsKNfyLL+4Lip7IqxFUQyHlHIjnyVgT+7Fu2xQ7QrljV6aOMRAKhvZgoFrEu5J6cxiAn0b1J5tCPNz/AAXC9PS8g02G3HkVFvmB8o3XKvrcK0IPdHX6VV/2izg3WSON0YciuW1we64OGO8IybM2fQ/00rCQr1UOz5bjoSZP2Tj5g3Z2hGioJKZ1T9GJFV8n4OLEcvkNMRI9g7QiqRUtGlRIGDXdg2oIINsynSwt3YyR0rIqCUh9HZy7QFdBnSNFSzwKlYD2t2W2H++m06ZNoRxTRhlpoOwSxADhGdFZOTA2jFtNSL3GmMweoYqqliVW+UX0GY3Nh0udcON65J5p2nngaJntm0fLcAC4LXsLAaXOFNNTmRwilQW0GZlUerMQB6nDaVCOrCkmtttRAcwpSlkUi8/R5AKamq9oSC6ohijU8mY2uCO65RfVu7CiipYqiOc1EZhlSBqiN41CLIBYANHbLYkizIF688Pt9drewJR0UDkCFVlkZTbOWv6EHtkg3HaHdip7YaerquIY3DVTfVL3rfKgHeAAFvy0xRsFZLhtXI7h7rGi6IARnTzMSNg7dq6eMyJeSBWysp1VSdRy1S/Q6Am/Oxxet3d5o5iWpn4Mx1eJtVfvLLoG/GtmHXTTCnefaI2XSx0FO31zWkqZBbmbdnXodND8IF75jitbe2bw4qSrQcM1CsxVbgK8b2LL9kMCrADkSbaWAUTXRTU0rr2vw3Dkofq/yTkQYKbmVsDArtAZjZwOkbnsrbyynI44coF8hNwQObI2mZfkR1AuMNMYvu9voJcsNX2WuCkvum/wkke63cw53+ek7J26wYRTntHSOWwAf7rAaK/hybmLaqFCHnG3fhppOFzT9qxtSfMZjyZJUlacbZqPEbj6w/wYMGDI9gwYMGJEgwYMGJEgwYMGJEgwn25tgoeFFbisLk8xGp0zkdSdQq9SD0BxI2ztTgR3AzSMcsa97ePcoF2J6AHrYHMt8N5DTKYo2LVEvakk6i+l9ORIsFHwqB4YDfdcK0y8uKuKy2JGqjuGm07cohKUpK1/KPHcN8Rd696+Fmp6Ykvc8WS92ufe16v3t05DwXblbO2fMkq1Rl4uXMCugVQe0ygXLFR2jcHS9h2ScNN1915YopZKeSP/AChHa8TAFo0ZbkDN2eIwIBJuBquhvim1e1ZRUCUhYpkbXIgSzKeZUCwbv0F+o546Ho+Qalmi00e1mpX6lHad2z2SnmHlKUFuC2g0A9YvFPu1UUCSz00izQhRPFKhFrxE3V1B5NG0oNiQbDkbY47zbGj2lB/lCjX60aVMA1a9tWAHM+XvDXmCCupK2oRGqaEHguGFTTgXjjbL27r0jYaqwtbVb6aqN1nqiZIqQlTKoV3BIyqD1bpfvtfoOZuQr8NJeWoDDmTa2oPvhFahVGwk0OnkRD/eLbdPU0dMaov7XFmR1QDMyqStnY6ISQDqCQc3ZscB2XV1qx5wlJTxKUiWxBCm1xqc7XsL5iAeeHGxN14aWxsJZftsNFP3R/Hn4jlhqxubnU4TfGPzFpQYEaKUL/6o0Gwq7oOTLAXeudg+p+ghbsfcukj+AysPik5ei8vmMOJiVOVeyo5AADBSt2vPHtYO16Y5/wCHJ6W6qYUXAU1GK9+GWhyEMhRMvVsYb6WjgdeevmSf34+oVGYaDnikbe35eOZuCqGKG/EzA3kK34ixm+mQA62N2FuWHG0d96eBIpAWmMozRpEAzMvVrX0A5G/XTocdC6lHUrQ2ALEWtpASHUlVa5G8WStXtDyxHC25aeWn7sU+s+ktrs/sjcNbc5k4lr8ygUgH7ua+Lc8qrYEgXNhcgXPcL88DdFtYZNDTguBcRdx5DjilNmorpHUTMOp8jr+/X88QqzdSmqFLPEqNr2o+yfOw0PqDit/6Q149uEfZ8+QT5xqb5c+S36PMQM1/Hwxem0j9P34V9KNNsloynYWpYTVPZtrlY6ZxvLqDoVj7QAOd7xTBsGqpe1SyLURqb8GRVa36j6X8Vytj63b3nj9qnqakMa3Kwhjeyxg8lRS3uG3Z7XS+pLWxZbdevfiHtbY0NUtpl7XSVdGHn3j8vLnh38RMy/5w6xH7gKLA3gWUNuGh3QEWEm7Zodhy5HTnWKjsrc+rrqpnqFkjUsXnlkUrYc2tmA16ADQeQw92vS/5WrI6el7NJSJkMg90DS5XvuFCqOuUnlrip7w7HqaUBHd3hPuEM2Q9wy3sD4fK+LBvBtkU2y6SCl7KVEZeaQc2YWDpf8VwfAAcsOUOpmAh1lQUDZNMhtPHdpC/DgxIWCKXO07uG+F2/W16VykFNECsCiNZ8xzMBe47mXuJ63tpzmbubxtFakrQcjBcjN0DAFbn7J0IYHTTW3Ks7L2apUzTErAhsbaNI1riNPE8y3JRqeYBe1mxtpVyK5pyIkFohljQIlgAqlyHK2Atcm/PmcUnZFiZZ6h3L91bg6EHbHjLziF9YkX2UsRv3RrGwtrsGEEzXJ/RSH4wBfK33wNfvAX5hrWDGM7qbZa5oasMki2EZa6sCuqrc6hhoVPl4X0/YG1jKDHJbjR2zW0DA+7IB3GxuOjAjlYnmmVutuGVmPnTcHRadFD6jb4OkqStIWjI+B2H6Q3wYMGDI9gwYMGJEgx8u4AJJAAFyTyAHXH1iv7z1ObLTj4+1L+AHRf1208VD4yedSy2pxeQFT78o9AJNBnFb3h3jCI9W/UZKdD9k6jToXtnbuAUc1xQth7sV9axqoQcwfMJWYLdwb9m/Mg+g5Y7bybUSsrVjaURwRkrnPIAayMAOZNrKBzsvfhxtvdOqSaOpo5hJT3URSRtpCg5Ai9sgF7sL37RYXJuZ0TLKZbL71A67c1ySNEd2e/OsLZpzrVYU1KU7NTqYrG1duTx17TgNBUAjOO5woD6fZYgnKbix64tc5pttRNJdKaujQl7mySKo1YnuA68163Fjj3bmydm11RJONpJG0hBsyWAsoUe8VPTFWl2CDVezUkxmBGWSUaIRfMdATdB2eZN2GnTDdTjYRjJwFIqTQ2AzrXSBcKwop+YE7Rf7x5sLZU1QXp45PqA+aRwCFNtAxuAToLqp5anTU403ZGzIoYgkS2XqerHqSepOIlDQJBEIoh2RzPVj1J/x+QGJlLLY278cX0yiZ6TllPJJSkXSnaP3K/uIuBplmYdySG5ZQSbk5nZuG6OTJYkd2PMZ19IFY67RId5EQRxtEySMuUElXfsmxOewN+g8MStn77yxOiVRjcMjnMgKsDFGWJNzZs1jyC2J7sOJKdD7KFnMgd+vjArjiEPFnXTfrDLejfVafNHE1pVtnfIWSMWzG55F7WsveRfuKik3yqTFUiWVM4p+LC0giQqxzDIQLKTyIFudxrisTzmoeLMuUVEslSy3vZb51Unre4+QxB2s6LWk5eM5RQiHUBz3+AHa9fXGailTodoKiwOtOMBibX1hQMrmm2hpX3oIliulPClKjtZiTK5LSNIBchUUnU3IAHXkMRNkjOzRxdmRi3HlX7IawEdgAM3l4+Xba5EMLlpQahxa41IB5og+BbX1xC3VqAkFS1rlQDbws1vS+K6VgSmJlTgGtBne+/MVPMjKJ9RTZpxSxnJGqh3KC7ZgdM5PW9j8sMopXnkczP7QqXTPKAet2Vemh95uvZHw4W0kL0tJICLTFyhGlw5bKASOZGp9cfe25Yoab2cG7lQqqDre/vG3ebnXnjwKqLG0ZL6yvUpJzw92aj/ADHzQw5ooFa5BhnuPu5ltb9m3phzsfeeuipkaSqUoADaRAxCsNDn99mF7gG99BhNUVzq7iTJHIsDCPXstc3Yg252UC3eMe7uwPMkbyDsRgLEvQkaZz+4f4vUpBIURlcbuEXDzrKFLCqAm+ta1NBprnu3Rdd195J2qI4pmaQSrIRmRFdMgBBPDAGUjSxFwbeIxdsYrsPb9Zx5JoBGoUBWUi4cKScga17nXUW6Yd7tby1E9VDKZnYTTZHhB+rRGVjoLc0ADFuffg1MwlCKrMMmV0SELNVZHibiNVWjV42VwGRuanl/j/zihbb2bJRA5As9I7XCSKWCNy6EMrdMykXtY8sXp9qREmJJI2dfeRXUso8VBuPXHJ0UqyuuZGFnU9R/P/HdhD0WuaHWT7Y7KlVwbUjUbF7DrS+cM5tttYDRzAz2H0ivbjlJFmrqoKY6NbQxKoCKT2uyvK98tibklrkkgHFR3j3nmrZS8zG1+ygJyoO4D+PM4fuw2c01PKrS0dUvNSMwtqrKTpmW4uDoeyfDCmr3TkJUU8dVLmsbtT5BZgCtmDspvfwGO2lXmnh16TVKvlO7Xga1rCF5LiR1eoz4+lMo6bXCCio2Z29qs1gOkQduGWPMEG+Xw8hi6br7wtURLMn/AKiDRl5Zwea+TgejqD0xQqTdV3kWMyQK7HKEEmdie7LAHt62t1w2qKQ7HrkUyrICi8UL0De8CPAjMO8W78L+lpL4hoKZP4qKqRv2p4EW7o3lHi2qqx2DQH6HiI3CirFljWRDdXAIPn3joehHQ474q+7lYI5TFe8c15Ij0zc5FH4h9YPHiHFowql30zDSXUZHw2jkbQ2IKSQdIMGDBjePI8ZrC50GMx3p28Y6aWovZ6g2j7wpFk8rJdvxMe/F33qntBwxzmYRehuZP2A/rbGO/SPtLPUCIe7Ev7TWJ/LKPngRTXxc21K/p+dXBOQ4FWfCM3XOqaU5rkOJ9BCJN3akoHWnnKMLqwjcgg9QQMTthbwVez3ugdVJ7Ubq2RvMG1j4ixw42Rv/AFSxrA0/AZQBE7ImS1gAkgKaLpo45dbjVWdf9JNdSpGknCadszuGQdlL5Yx2GAucrvfqrJbnjrlqcPZUkHn9oSpS2O0FEcvvCzeetoKimFUkLw1DsU4akBCQAWk0GoFxqMtydeuHW6mw/ZYAWH1sou3eq9F/n4nwGFFFVttTaAmkUCOFFJXoMovb9ZyzeWmL2bOv+OeOQ6bnw043LLB6sEFzUCvypO4UqRraHEixjxPDPJOldp+kQsUb6R52R4SzsIXSRGXOyIWGUgOV55lzAA3Gnnix7xbxJRorOkjliQFQAnsi7E3IAAGM22nU+11HtLwSEnKYUBGUIPdLljlzHmQL20w2ecGGlYFmHEoQcR+hhCKtEZpYY3aFgUmUgWHgra2Bv0P7xjqsiVcBiveWIExk82UdD420PjY64a1k0jZo29ni4im4ZyWNxa+gAv8Ay8MVyn2A5ltBKrsmpcXCqegDdT5YBEANqQtOJRwqFwa17zlu3jfEzdOuLzqG+CEovowP7tPTHTZE8Sy1FUxAXORH3m5JNh32t8zjhSUwDcenLGWG7TwOAGsP0jIV0ZBrcWBUa2IBIh7FizmUhe0bKhPwmRwt7d9r69LYqlQVWkFTEtTErJJAFuN/fG0M6DYoq3eokGSNj2VGl7aXJ9Ne83xC2rDw5mipVJDxqGC3a9zmv16W9Ce/E/bm3uH/AKvAARwwlxqQToLW5m35nwxK2FsWWBdXjRn5jJmPlfMOXcMWrrAgdU2OtcNB+lJrltPCPipnZ5KeQ/o5XRpCdMk8KZZVbuLWWTXow8bL6amWsrXcEBVIaxHvBSB3jn/HDurkgSKRnySLI1plDEZipOqXLZZFucp5cwbqxGE1DsKSGoWSN80HZZZhaxjkYoLqTcdr6th8LaX5EjtqDfYVbZv3cfPPbQyz6FzDVQqhBtrmTzhltmBZFnV1LvH2o+d7SgWAtzswI8rYhy1dU1KmRVVQCrBf0hCdlrLYW5aga4bySFaw2F7098veVc2GvnbEPZdQDFTsL5mmbP8AiZZM3py5d2N4VIWUtiwNKEV4GttLiJURhUwcALkdmPZ6hIn59b6jxwvodnggvIiinJaSNOZu1lVbc9RqAOZIwvoqtUrJSpXVmSO2ozSMBm8gLk+gxZKSO7hSbpTqq36GTKLn9VfzbwxDaPXQpjIm4z118bgV4x5sfZPCraIxhYiZSGsT7uW5jJucxYBhfQXPdjXcYqK4y1N4pZC0T3j4eQKvZALFiDfUsvI/ni57hTzmaZWlllgRAM0pLXlza5GI5AAggcjbBcuunZhlKOnCG1/Nnr9Ytu1NlLUwtC2hPajb7LD+B1/Pwxm871Mpjp7OzU+ZUVQxZe3fp3E2B8u4Y12nTKMxxTN7Q1NUw18OjZgHH3lFrG3Rlup8B44X9F9IpTPuMtj8NRsdOspcD/IeI3wfOy1WUuE3Ge3D9veUNdo1MeykM7Ip2jUqCVBBWMkdtwByDNdiOpuB2QcUOh2DV1rNJHG8xLEs911PM3LEd+O0uzazaFQ8iwyyPIc1yNArapdiAoGW1uQtyxY6L6PUoys1dWpTEWZViP1mncbXv+FWx1YKWU3PaPPlTZCkhTpy7I5c6xI3K2m01LkB+upmDR38NUB8D2oz4HGr0NYssaSL7rqGHkRfXxxjFJVJBtQPET7PV9pCRbSRiOXS0ikeWNO3UmtxofsPnX8Mt2/JxKPK2OUU38NPOMiyVjrE7ibKHfemkOWV42gTmOyfMHuiwYMGDBUaRV94JwalQfdhiLnzka1/RY2/tYyTZFUxlqK7hcUxkMqlSyh5GOUsB8KqHPTULi+b21toq+XvYxr6KkX/AMs5xQt2d6KujRvZk7JJeQmMsCAAO0egWxOhHM36W96HQXH5l8bUoHIVUOZMBTqwOrQd6u+w8oZ7Y3xO0KGX2iOMTQNG0ciAi4dsrKbk2010NjblphHs/baCGRJo1lZYytOzC5jLGxF76qAWYBrgMBa1zizj6RqWoUrW0KNmILPEbEkXsbGx0u3x9ThLvLR0R4AoM5MzNmDk3XUKq26XOY636a2x0KKJGFSSBnuHOF66q7SVA+Z5RZtytn8KjDW7Uxzn8I0X8tf1sPYpspv0648eIIFReSKFHkBj5GOZlGkzUupbwr1pKjwPy9yaUh2fwiEp/Tb18axk229tSV06O7lIWzNTBABla5AzmxJYoL25e8MVjbRli4Ss7ITZrIxyDU3sPhI56aa6WxYhs6z1FO+VX4hlQxns5S10eMAmwBB06cjiPtEiWAiRAZI2QOALkAMCWXrlZbn592KpQGwEDIWhE5MK+JPWXvfnkeF/dY6T0qPI0RuYolDyakl2YHLmPM2UE+ZHdhZuxO1OAsyNGk9mikYEK3S1+X8vXDikmCtVOADYqRYgAgRKRY91sVjd7a8kbucrtA1zJGrII7nkSJUeM26BlN+WKrx4eyK7vvEk20vIW24aCib7Dn5xbKnZNryQAJPmDrJrcNcE9+hFxa1jfEGHYd5pDCwp5HjbNDlLKCfiS3aMXM3UM8fJlKgtj3/K1MUaVoWISykmnjWx6LdZwp8hH6Y92nGheO4SFSFZciIJw4N7KYUBty17ViOeBCpxw9kFJ2/bX3vqa0hMqkodcC0nSlTyudNIrVBT+y1BNQtjGMwAscxIGQqQbEEHMGBsRqMTp4Jqxleb6mnC8QNa/ZLFBlHN3ZlKqNLkHkASJ+3djzVIUhg2QsVMilZCHIYqTYLYNmYaDV2viZtR2RaEopKMy6AcwlLTqPVS05/EZPHGi3V9hJoFGt+GzjpWNkKYdKphHaKRllT3tiPs+lVI2eONaYC9pZ1WSY+JzgJGO7Kub7x0xzoahaWFEkEjQu5VnNhZZUKTZVPasRkcZrdqJDj6rq0STSLfSMqit0Vm95wObONQoAJ0J054h7ywWgA+v99QokYG9w19L5r/AIvTFywhSSk69/fnATM4+XU4jnpS1D7+0cG2hJBLOJWBkgRqdT3txLA+NrMb9wxyo9nloFAlkLXJCRoWChtDdhYAkdL9bdTjvt4KNpTtJE8imaQIo0DlXKnXqLjphjWbangUOadFi0AXNqDrb3dBfutjVtRUhKtSBF5odW5gZAqTtSMtBXnszziFV7BQhMkNREV5sArE9xIEl737sRKjbTJTyQSI3EdmJZha4Yg5rHW5IOHOztpz1Cs+aKJGYxxghmZnCgkLbot1LM1gMw53thZEk6lJnRKnOQi575gdeyAdFIIIOhxZKga7oxSHE0TMUNKECt9dT66RK2PSiONQKkLfVxGqsb9BnseWLLuhvJ7DaJiJ4XnADCTtpxCALqVta4udRqThaKuozdpYoYxlHaJa5Y2GXJbvAxDl2uzySUzwiR9VupyjLYaktcix1v5Y8NSCAaVEYMvupcKwAdTdOXGgy4xuVVLc26DC/alBx6eWHqy3X8S6j87fnit7g7xyzrJBOgWSnCKXB0YEHKT42F9Od+mLcjWIPcf7jiq5NDMj1cvmjtJ/yTevEkR0Qd6xeJVwfIxnUG/lVHSx00UhjCFrstsxDG4F7XWxzcj1HdhHGHlk5PKxOoFyzd+upv464tMc0FHtCpWphWWIhmVCPiJWSOxtp1Xu11xYNn72bQnQjZ1BHDH0ZVFtO5myIT6HHTtTCVNh1tIooA1qBneEZaJVhWq4tSlcorO8lJWtCk80RgihKxQR5cuUEEi1+0bZRdm1JI9NH3f2hmmpphynjKHzK8RflkcfrYzjeqq2ooK1plyPYWYLw7ghhbJ2Abjpra/QnFi3Qrv9Qjf/AHeZSfJZFZv2GYYRdMow/DzFrLw2yosUPjSD5NfacRfKt9o+0a3gx5bBisHRkO+lT/s+/wDWzFv7Ukkn8sJa16r2akh4dSaVYg7CIMA5kZnPaylTYFRYggWPfidvq3+z6TxyH/2j/PEbYG+W03yxUt3WNFUIsSsFCqFBJIuL2vcnmTjXoJJMqpwUu4s3trSF06R1wSa/KkW74W7WEdFUKaSScOoBJkVABnQHLYe9ocrAi3Ma4aM0c+1KVo4kiDRwyMqKAM3D4rGw8begGH9fvftanTNU0UTIObFCQPMo5A9RhDsDaYqtrmYLkDKSF07OWIJYW6aaYNn3FJknnNiFXrXSMmkp65KRqoWpSL3PBftLrjKt4tpzismD8WyN9WsUjqQmUWcIpXOG1uwJINxbS2NPimKn9+E2+9NTvT5pWCHMvDYJmcPfMAq2uSbG4Fri+o545lhT8lhlnzVB+RWz+1X0PsNZpsTCFKbOE6+vv+c0hpKSYBVC3UWyi6vblYgWY+uFO06CSjcTQktEBZlY3sCfdPXKTy7j+co15dilRAsjDkIgGYfi7XYv54Q7U2u5LRJxFQ9kozF769L3I9DhgAY56WadK6VqnUEgim4/aJGwZ3mDQLpny537kUWI8yMq4b1rRHhQwAMYpM7KASAEBvmNrXJ08TipRyS073GaN7eRsw8cTNg0E8hd4HCuliczhb5ifieydOTEX6XxFkJGJRoIYLki4srQbZgbTSlTyyp/NgKAwQ5z2aiUNKRoLsCQPAXCg+Rx0oqtQZ6uS9g5jXS9lBA0HiSPzwgrJamANHPEypJrlZSovzzRnlz10uPDEKkklkyoFaVVObh9qxJ6nLr648FFCoNowVIqAIWaD6Z9+Q4AQ/r9pVDuSOPFAba8MXAtqdNQPXDClaZIWWArPT3EkKl+1G45spK9buGTrmPI64g0u+v1irJGI1BsxF7r05dLHniau36WJ3yv71iQqkrfvHS50v00Hjiq0BViN8DYphnsobpbICoI30131hTsHaC+0sI4Xkkkc5ASBlvqw10FtbsbaC5sL4sm1dsRUyLI2V5CAY11IazBlYAgERZlRi7ANIFCqqoWYodxVPEmlyq4MboM/LM9tWA94WBuNAQbcicdK+mp5SSzTTTE3kkjDMS3Um/Z9BywO62p1zCbJHj9vfBjjlmHMQBK8tTh+kS4IW4lIHvmVJHa/wBoganxub4i7yQTVFQlOmXLlz3vYKNczyE6KqgE36DzxHTaXCqYVu3CW4XiKQyhxlKkm1wCAb92GG0a4xKJHW4qJgMpK2aGOJHQ+RMqvY9VW40xs4opoE5nL3uECyzC+uDqhUBJPMkmm43jxqzhqksHapo7wheRK5heXXkzvdiDyBVeS6fdXGQZgCVKWqkGnPKwYHwuDy78dKmGOGUhiRFOpUr8Ic21sOWYde8YRUW1mjeXjEMYomiF/iOcWB7+vpiyEBKaCMCVTKi6B9xWw2WuOBh7teruy2AYQrx3F9CQLRi/nc+NhjsDwVMjduaUqAOVyQAqL3KPXv1xUTV8JEhVczFleTrcixWMeAHPxvh7HXMzmVkLSjsRxgEpGTocz2tm7+4aeViIzclShIAy8/QE67Ka0i6bgVYeqq8hBUJEG15spk1HgAbE99sX+GDNz5YxvYNFJQvmhqEV3X6xXRSCAb6C4IA11GNZ2ZtNpqeF2XIXjVmUX0LAGwvrbzxV9b62wzLWJzV+0baanZDqQcYKaA1CQNt4rO9ezUk2pTK3uTcINbqOIVNj4iwws2n9Ida5KrIadF7KxRAKEA0C3tm05c/QYnfSQNaY9crD5FbfvxP/AM4JoGMddsyOqdDl4xi7TW5EuY2D379L4adDf8BqoxUBGn6VEa8IHm/z1gGmR7xWE27W3quonWCSSSeGQhZkkJdRGffYlr5Mo7QYEWIGJ24hz0lXGO42/WjYf9oxy23vxUVCezU9MKaOQ5SkanM99Mtwo0PcAL99tMSPo3gKSVUbCzLlVhpzUup5aYw/qEEdHOOUAIKSBwULxaRvMJTUnMV5Rc/8/hgxkntZ78GG/wAKzGHxTkWffVf9n0nhkH/tf3YWzb2T0kUdNStwV4cbuyhc7vLGshJJB0GYKLdBh3vnT/7PUf1U2X+w0kf8sQKP6VqiCKOKKOHLHGiXdWLEqoBNw4Fr8tOWFHQIJlVICa4VrHj94InSA7UmlUphdR77bRVriaV+9WGdT4EEcvK2GG70SptYhVyKylgn2eJEsmXX7N7emPp/phrjy4I8oz/FjiBsrb7T7UjqJAA0jKrW5E8MR38LnW3S+D+kmVrk3xhAqhWXC2kYMOJDqO0T2hnF/OM+392oTOIs+QIFy2F2LSg3ZVFyxC9hbDQlyeWNHngI16YjGFcwawzDk1hceR5jC6Xebm2AptVQafxDCYZN0KtGK1VeBDw6NWJchRIAQLnU9prEtYG56d4x0pqSKgjEkl2kbQsBc3tey35efX8sfFfUSUUghMZZkJiEhPZ1scwA17QKsb2PTpj6rNmnOHq5s0cZGhTKpZuQsOY7z6d+ByKWMIlowHq1WSSa6qVutytbOKzXQM6tUSEjiN9WDqTr4/Co0+WPvZENQkicGRoWkUlWDstwCRa699jof44Y7WvVSSkEGGBCVK8ictwPO4+S46b3QmNKcqwAQZQBowNhqPDT09cQ0IoYYtzKhgbFlGv+trDyrE1d5KmAFaqHPGfeZAq3/EAphk/5iE+I54nbOpYWvPRhSWsrxjsgkm6rlYtwpCeSlmjfkjBrJisU+986plsjgCxZgxPqc378dxTVcLe0rAmXLaQR5XjKsNVlWNmAVhzDW+YBwC4wls4myEq8Dup6Qa31ryS3MJBG0H3SHskkMyq5ibPnNhYJJeI3Zcw1VrAgYS787JCyCojsUmJJIFhmIDZgOiyKyyAfCS6fBiZtnbUckfGhkHERkcqx7ZuCBcm2d0sY2YXzo0bHtBrSqLbMNWppnF+JZo1uA2a7XjVjpnDM7R30biOhtnUrVS1jC+AbWUN32z84rKsGXUWc0m4Ozd3eR2x5sqjR4I1XsxMuZ9bM7DQqTzsCDfv0HK+Pt9rkho6WEtkOUN2RGO+xuL4qFfQCmqMj/WIMrAi650dQ6nXVbqRccxqOmHe0N7gsaCBVXMhuLe5rYAW0voT6g4OFFAKFwYUzEitLlAMVTrkON6nw+kdttQztGolIZpGCRxR6LmPIsTqfAcr2xO3olgR4YpSGSCH3RzcsEjWw8UiSTpoy4q2yoauV+LEzgxH9M0gVUJ5fWSMFUnoL3PTD6joJlfPI1JO7G+d5kz3787c/PXArpQHUlSh2a8an7Q0bl3GpZSEipOy3d6wlqq50gVCsiESCSFm17IuANe7T5/NpFuwpjkqK1xEX91dRlLjMGYAElrEMIlF7EMxRSCzSTZ6wuaurYX/oxlYotgP0YlA40ndYcJT2nY2yGFsrawrJZc4scpWJCS2VGvnOY6s7E3ZzqxJPhjwuqfNGjRIzP0Hv7+mkoyXVp7Wzj7vCiN4IgzQ1MokAv9ZTqpYdysHkKm2ouAD3jDLZsyCID2t0UA9nIiN3kA2JY+VziPDRCSOkkI742ccwbkRn0I/hidWm6vJL8FlmjHU/BKh6NYgjw06YLAIsTXu+ghdNOodIAFDrShuDTUHllmNsMdgbL9sNqZG4edRPO/VRqyXYlmYiwsNBfW18a1jOPo/kkFdKhvpDaWwsGIdeHIemZlLD0bGkIhPLBzSkNtlajQakwZKtjAMGvMn3pFN+kl//AEw6hXP5p/LHLYOyNo7QkaUSyRozFnmZ3VBrc5QDrbuXQcrjHn0h1WWriAAPDjU2IuL5ibEHmLAadccaz6SKmaPhSpA8enYyOo05CyOunhyxv0OlZ6PaKQL1N96icucYTakfErxE6eApFnqd94NnIYqeWWtn5NLLI7Rg+AzWPkvqxws+jaYvJVSNzbKx82ZycINmbxQJNG70UBVXVjlM99CDcBpipPWxFjh7uK2WmrJfP9lGb+OBf6gbCOjXUgXVhFdvaEayLhVMINbCttloqvA8MGNR/wAwG7sGHXxDO2BfhnNkcd7aK8FdH9l2kHqEm/eWGMixvm36YCqII7M8Nj5xsQ3zWQf2cYRWUxjkeM80YqfQ2wm6CXgmJljeFjfiF/EQT0kiqW18R3ZeBj4SIkEgEhRc+AuBc+pA9Rj6ppyjq45qwYeYNxjTdxaehkpGE0SRPUHgWMrfW5LNdMxuvasNDbMBryGM22hIrSMUj4S3sI8zNlt0JbUnv5eQx0SXA6VIIhctvqwlYOcbOKu9mXVXUMPIjHpiDar6jFf3Nr+NRKPihOQ+XNfysPQ4cBrcscHK9HFCT1CsDrZKDsVTLENappfO8dMXwsAqFUqFeHDnGT1+zZePIJo5Z5yzgJw3IYlmCvmIyZcmUDWyi/W+Em09hARvxAySRS2dMxYIpe1h93JZgw5jXljehMGFm+eMj31hNNPWRyuo4wM0THUsrgqVt90rlHhryxu3MHF1bySlzvBG1J14ZiFczKlsdc0om45CuVIru3tqCCWSNACjxZWUECzWyg8uYUDTywl25E4mAkYE5U1tawyjn5Y8m2ddgFGiiPiG45va5tztc5f/ADh3vvsw3WZRp7rf9p/h8sFC0ZNFtlxtANyDffanC30jvBQLCjwhs8duLO9rdmwKoNT71ib9AfHEXaGznieB4GMc8hN8hKkE66ZeQF8vkB44ZNssRUDoTZshZj97Q2/ILiTLHmqYG+LhuX77EC37RP54ob5wuRMqQvGlVfm50GfP6CLdDsmWWmjYcCrjeNX4c8Uav2lBOWVFte5+JfXril7Y3KQsTTB4JkI+qcnRiewupJQsbBGzPG5sA6sQuL39H1SxgeE2K078NGHVSocA+IzWNvDE3fykXge05QWhXMR9uM6TRN91lJ8iARbA0xLBtaDL9nEDbQkXpTK4xR1LTocRiVcW7j7EZlvnQisT22E8gVmjIsyZTrp3oGVSO4BhcZgifdPYUdStTmuXjiZo1BsCcrAX6+9kt564dby7TkoppTHZvaY3jkLAH6yOR4WltyzOgZj/APmbCbcHaBirFAteQFADyLXDRg+BkWMHwvgZrrBKKwGw+XbTUcrjfGxpjFYvmxdjyVsKyUhFHAgtEzoHkvybhi4CC9wZAeI5BJNrKtU3opa+imCPVzShl4l0mlBKg2JIJuPzH541TdDKlII1PYiaQAn7DMZYyf8Alul/XGbyzGatkckMXWco5FwyF1WMgcwoUaDzPXBzMu0lrHhzyrc03nfnurAM3MloEwhq9kLPE00Ukkji2dH7T6+I1Pf4jHfcqRY5JFfsyHKFBBvpckfuOJNLQOsYeL9PATHIvRwpvbx0It8ugx3rKpXMFWi3VLiXvUEW1HM5bn/BxtpSErjynEKaJqDWh1BzA3g0sdaxzyMtFMqWBikfn3K4bTx64+q4+0oDFqZwkJ0t2+IhXT9Z/QYm0dJ7U4jiSVknqFz2VlUxrYSsHtbKQo8b+eNN2XuVRUknFjgUSdDdjl0tpmJA8xgd19LZCaYlnJIzPoN5tBMpJKd/FX2aKrflUd+UQ90N0paeSWSeRGLqqLkDAZULHMc3xHN00HjfFoWYXCqOvPHCSYtz+WI20K7gQSzH4FOX8R0X87YEnJN1xgrmTUmyED5Qo2Ff3Gp4Z6Q6ZUhqiWxQDM7h5Rmu9lbxayZhyDZR5IMv8L4VcI5c1jlJIv0uACR52I+ePY5LMCQG1uQb2PeCQQdfA41OqgoBsywgUyKgqvZuM2cZwAWLA5rBbMR3AcueO6QBKNNspFQAE9wpHN4S+pSyaaxlONJ3Rov9nKv+8ShfR5FjP7IJxm51Ogtc6AX+QvrjbN39nZZKSD+pQyN5omQfNpL/AKuEn9QLxKl5cfqXi5IFT9IN6NR+YvYKd9ovN8GPcGB4aQj3th+pWX+pcOfwEFJPQKxb9UYx36RNmcOqzgdmUZv1l0b+B9cb3NEHUqwurAgg9QRYjGWb17GMlI8Z1lpWNj1YKND+tGVbz0wL1vwk6zMn5T+GrgbpPAKzO+Mn2+tZUjX5hxGfhGXE4Cb4MTdkbFmqpOHBGzt1tyA72J0A8TjuSQBUxzYBJoIb7ibY4NTkY9ibsHz+E/O4/Wxo8kBHTTvxk23tkCmlCLLHL2RmMbXCtbtLfwPXut1vbRd1N4DU04N/rY7K47+5vX94Phjkul0uyryZximFdErrUCv6VV0r8pNNkPJBYUksOZi4+o+vfDDFT+kDd9544poYxJNA4IXS7IfeXXnrYgedtTi5cVT7w9RjzgX90g/vxRU4gdmZQUbzdP8A2Fhzpwgss4gQk1HvSMKkpQslQSjxuchWORGVgqMhY2PS46d2JG8c6ieAM9lBZ3W+hCdpbjqSQQMalvLu77UqDOY3jJZGtcaixDKeakaaEY5bq7qpShy5Ek0rXeXLbl7qqNbKPz+Vo4jCMaaqG6/88uUK/gavAlVAAc860p9K12xmNEvtUnEk9zIGSIMSNHIu4GhNwdP5Y+6etCyy5VZ3mkKxBRcuUUCw8Mx8ueLZtTcep9sZ4jEIpC5Mh6CRsxBUWJZTfL0IOtsW7d3cumpLNFGQ4Fs7Es/j2jyB52Ww8MLpqeZl2utUag1pvI028dmt4sz0Ut1xSVWTYU3ewOMcNz9hmmoooDYuguxAGrMbtqOdtBfqBiJv7UgU607HKZ8wc/YhTtzSeiiwHUsBi11dWkMbSOQqKLk/3DmTyAGpJAHPGT73bxGItUSj6+SwhiNjkWNrordLI44j9GlCoNI3wlY6Uem3KNIwpBJGpqQRnlqSbc8o6JTCWx2jUxTN/a/PUhSLFAc6/ZeWR5XXzQvwz+DE36N9j5pvamtw4MxY/VkIcjEO4ZwyhRdwQrElCBYi4qPad+rMx8SSSfzJONx3N3WCKtPoUiyyVBHJ5TZlQnqAcrkcsqw/1j4Yz7qZSV6uuY8NfO28xk0kuLrHeTZb/wCS6qwZXljlkCHmLpZI/MRqinxvikRyA1StcW9mvccv0gv6Y2uamvy0xnNd9GrPUtw5EjpmUpkCniBWYM6L8Nr3APQHkbYJkZxqcR+Gchl+0Cwqd+dfSFnSMktZHPnX0iqbISSOBpkTiQmpZGkGdmtYEyEAaryGa/Pp3wtqyJaRoWBWWyug+3oVNjrZ9VPnfG40lIkKKiKAEACovIAY4VGz45HzvFGz8gxRS1hyAJF8HN/iqqgdj9xtXgNRvsNlYxVIISsLrfUZ147+HdEtJAihUUIALWHS3QW5AY546iH7Rt+/HvGA90epxmyttqolEFajmqtjxWc+Ca02CGKgVfmGg2fb1gSmJ56YpP0jbVF0pkOi9uTzPuj5XPqMWvaW1BTxNPJrl0UfaY8gP8d56YyfjcafNM5Ad7yOBcgE6kAc7DkMadGsvzc4XX1AoayAFse7U4QczS5sLQJPOoba6tAury+lfKIuPcxve5v34t025FOzFYa+IkDNaZHjGXo2fVSpuNRprhDtvYjUrhHeJyVDAxtmFjyN7W15+XmMdel1CjQQjU0pIqYlbmbN41ZGCOyh4jeS6j5tlHrjad1IczzzHkWESeUV8x//AGM4/VGM/wBx6AwUrTAXlmIWIHrc5UHkWNz4C+NZ2VQCCGOJdQigX6k9WPiTcnzxxrzvxfSDjo+VsdWOOajysIfyzfVMJScz2j5D1iVgwYMbxvBitbzU3DkSoHum0UvkT9W/oxKnwe/w4suOdTTrIjI4DKwKsD1BFiMZPspfbU0vIin35ZiPQSkgjMR+d979h+zVDAD6t+0nkea/qnTyt34YPtKZ6KGCl7EWUioylVJkzNcysSLIVykEkLzHw2Fw3i3eM0b0rm80Paic/GpvkYnxAKN94X7sZbTRokwWoV8ga0gWwcdDa4IuOdjztbDPoecVMtdS9+a1Y79iuY8YTzbPUrxI+VXhtHKHu7+7yTu1Og4sji3FGkcJHaBBIu97ZTy0vlzaHCnZG1XpJw681JVhfRhfUXH5HyOLZunK5iqqiNQiQRmOBb2VXl7JkZm+JV1Z2PI20FhhLTbvCeB+At+AC0lQzBI3vYCMBgNeqkkE3NwLizRYQ4FtuiqTYjj7GX3jChThUjPP34xodLVJPGssRujfMHqCOhGPrGY7tbyvSSXHajb307/EdzD+7Go020FmjEkRDofDUd4PcRjlnVTPRzgYWApBslRNP9TYjFsJIxcaiHLDjcynELK1H1G7yj0TnrqPHHtlP3fzGPOIp5r8jgyr3keY/ljzAhJxBtbZ/tAI/wCqcQPNNY2qTaoPH1NPOO9NER10x3dwASTYDUk9AOZx8wpZRiv727VSwpcygyW45LWEcN+2XPw8T9EvUl9OWPns66qdnFHO9KgUsLVpt/jYIbtpDTYipbzb7djjvcICDDECQSWXMlyNeIUKuzD9EjoF+sfMlL3SqI5601FdG80YFgqpdc1rImQW7KqDZVvay6WviVvRsiSqmu09PEqMUySSWZbks8sgQMqZmJOW+ZRlW1lwbM2bU0gWNohJFLLwo6iF1yu0hTLlls1lzIjCwBNnU8zbp2W2mpcpQaKI20oNx2wEoqKqnKJm8C0a7RppqZODHcByVyxrJ2uE/OwFwGJGllzC9740PdrbccMTLN9TZsxZtAAyrYOeSFbZLtYMFUqWB0zao2ZNXu0YQQwRyOslQ4AhTJzCn4UGVVWPMwXv7RtN2VsyamV+HWxTpHbgpknytc9rLMABD+q5VuumBJlhDrSW1LuBvJztcCleOnfF0LKVVAjZkcEAgggi4I5EHkQccqhDa6+tueKBsXenIzxU7R54yc1MzgxnqWhkQWCnn2VKjrHGLti6bH20lUjFQyMpyyRuBmUkXF7aEEaqwJDDUHCRpDkg8HSKpGddm8eI0rShrBKiHU4dY9yAcz6DHvG7tP3/ADwZVHMk+Q/ng4ijkvzOPoqqOXUhTnEBKf8AqojxCjvhRlkQPE94+0c8feSwLOcqqLsx0AA54+/aLAsSqIouzaAADzxnW+G+BqTwoiRCDz6uR1Ph3D1Phml6cm3jLMJCafMqtcHgBi2Cp32ijqmmEdYs1Og2/aIm9m8ZqpezpEmiD97HxP5D1x45FPTR/UxSCoQsZJFYkFXdMqFWGUrYE9TmF9AMS92NiyoTUhKeUwrxDBJJ9ZkAuXCDUWGozd4Njpd/R5OA70cS1lIxDS0UlzLAx0zIRdrdMwvp5Ejpmm2pVtLDQ7Kd/mdpN6nMwmON1RcWbn33cMoqmy5gYGWZiIM1sygF1YK0ipqPckKnS9gwDaWOaLsHZLVU6Ri9jqx7lHM/LQeNsSNt7cSVVigp1p4g2fIGZ2ZrWuzNqbC4A6XPfi77q7CalhUBQaqoICg/DpfX7qC7t8udsCdKz6pRijY/FXZA37TuGZ0yi8qwHnL/ACpuT9OekWrd+hEk4IFoqUZUHTiFbfsIbebnquLbiLsvZywRLGtyFGpPNiTdmPixJJ8TiVhLLMJl2ktJvTXadTzMOiSolRgwYMGN48gwYMGJEhTvBsgzKHjsJo7mMnkb+9G33WsPIhT0xlu+e7wnQ1UKkOtxNGR2uzobj7S2sR1Av57Rivbe2QwY1EK3bTixj+kA5Mv/ABFHL7Q7J5KQI8h1DiZmW/MTpopOqT9Doe8eKSlaShfynwO0fXdGHbHqlcx09RM8dMZMzZQCAxsMxHXQAXN8vMDmC2qduS1c0VNRRBIUb6mGysCf6yTNdWbmxLXA8dSZO9u6YK+1UozRt2nRenewHdzuvNTfxsh2TvI9PDNHGqq0oC8UC0irftKG7iPUY6WTnGp9rrmc8iD+k61G32ISOtrl1dWvLaNRpQw/3i2ZFM7IkvFqolXjTdkJNI0ioI1AA7QLABuuU35XFf2btWehmNrqwNpI3BANujDofHniw7s0aUMaVU9hNMclKpykIDoahgSBZb6XI/O4jbPo1rZDTZ2lYSF/amFisSqxkY3Pul8pCtyufdLHGqkNuIU04MSNa+Pd/GUedrEFpsr37884texd4oasdg5Jesbc/wBU9R5eoGE2830gQ0TFJI5zJ0XIVB8Q7aEeK3xS6uiMdnVg6EkJItwCVtfQ2KsLqbHvB1BvhxS74sycKrjSqi7nAzDxBI1PidfHCdyQmpUVlT1iP2k9obgo58FX3wc3Otrs8KHaMjxHpFY3h+l2sqAVjIp4+Voyc/rIdf7OXFZ2nt+SZcnZSO+bhoLKW+0xJLO3PtOWOvPF/qtwdnVetJUmmc/0U2q+QJN/zbFf2p9E+0IdREJl+1Ewb9k2b8sImlyjCggp6tWxQwnvOfEEw0qpwVScQ3XiPu79JFbRqscbhokzWjdbr2jc8rNz1Gulz34bn6TkkMZalWNs8byvE5UO0ciuGMeUqfd69ruYC4NJrNlTRG0sUkZ++jL/APIYjY3VIyzpx4RU6i1e7PnEDi02rGiVe+fsMk1O1OJpIpJeA7uCiCR2dZFjyWJIYNmJJIIAIGmIdb9Me0JFIDpHdcpKJrfqwLEkN0007gMIYd5roiTwQ1AjGVGk4iuqjkueJ1JUdA17chbHzVVz1QWOKmiRQbhYIiWJ5auxaQ+Ra3hgdMiyDVxsE6kmo4gHKuygixcVoYi1+3p5pVllldpFtle/aFjcG41uDrfni6bD39iOUzSTU8o5vCBY63JA1GUkljEyMuYsVKZiMJdl/RltCe1qdkB6y2T8m7XyGLLS/RfS02tfVqWHOGDn5EkZv2R54kwqUdAaHaOgSKnhQA+MeDGjtGw32hjsn6VuJMIhDNUX5MiBXJ8YwzA+YK+Qxeq3a0VPGHnJQkXEXZLnwspI9b28cUj/ADqipkMWz6dIFOhcgF28Te/7Rb0wkgjkqZgpYGSRgM0jgC572Y/45DDqXkZ2YTR49UjljI4iyeVTwha9OtINGxiV4feGO8W9ctWcvuRA9mMfkW7z+Qx9QbHEBPtHEScKJUj4IdVHMNKHI7J7gDb4uRXDfY27a0000NemUPGBHODdVzOE4iHkbFkueai/LXDGgllznZ87LHWQhlpZ2AIZSNYmLA3R10BPQkeBdNIalmw1Lpoke61vXfrABC3FY3TUn3T0g2TWRVZephgVqzhss9NmZVlVwRJJFl1zkGxXxPM2Jq+1dowIT7JFPTSMGSVWkuAp0KDTNr1zHpa2OVVWLCkKxm1RG0heSMrYB9AgK+8V17QNhmIBNrhjujujxvr5+zAuuume3PXoo6n+8ikzMMyLRfeNEjIanYANd3pEQlb6g2gX1P13b4lbk7uAD2uo0jTtID1t8du4dB1PpfVd29lMLzyi0jiyof6NOYX8TGzN42GuUHEPYOyuMyzOuWFLGCMi2YjlKw6AfAvT3jrbLasc02HX3TNzIos2A/YnZxP6jy2iHKEJbQG0ZDXadvDZBgwYMFxaDBgwYkSDBgwYkSDBgwYkSK9tjYLKxmpxdjrJFcAP95SdFk/JuRtowzbeLcxZgZ6QWa5zxWsbjmAD7rDqp/8AO1YT7X3eEp4kbcOa1s1rq4HJZF+Idx0YdDzBEWy4278TKqwua/tWNih5HMeXikpWnA4Kp8RvHpGA0G1DCcskSSqt/q5VNlbvFiGXXmL2PUdRYKaX/UWjpAZqmrf/AFjhpYxoOUYQAWDE6kDLa47sWbeDduOobJOnAqPhcah7fZbQSDwNmHcMZ9tvdeelPbW6dJF1X17j4HDqT6VZmlBp0dW7+068DkocNkKXpVxgYk9pO0acdnOGe80cdNSwUYZXmDtNUFSCFdlCiMEcyFGviPHHNd2o1WkEhce1qCJgV4aMzlQpUrrl7JbtC2bTlqk2VLGk0bTKXjVwXUWuwBuRqQNcWCDaSxUVTTvNHNE9jTrrnV8w7diLxjLfMDzOgvckt1BSAAPdfTZsgVJSokn3T1hYd1pyt0USdjiFVZS6oT2WZL5gCLMNORGI8G0qimYqryxEc1uwt5qf4jDulPA2TM59+rlWId/Di7Tn1bsnDTdeneZ3aaMu1VTSKHZSVCxxBUNzpnYpfvsoI97FHClSVB1IUneM+/n3RZKLjASD7+0JoPpCq1FiyOPvIP8Attj7bfst79LSt5p/MnH3unDBOCjwIRDTTTSOS4ZmXVdVYWUXUW5mx78e7I2dTVMc7rA2eKmEmRXkI4gdlNtSSrLkNr3BuL4WudEdHEmrAHAU8iIIRMzNBRz6xzG/Fvdo6VT+D+VseS/SLVEWXhxj7qf/ANE4+6PYkMtQkHCMU4WXNC7nK8gQNCuYkFc1yCt79m1xfRfvDQmJY1kpWppQXze/kcdnKy52bUdoGxtyx6jobo3EB1IJ338yY8VNTWEnGffKI9ZvDUzXzzSMOoBsPkthj4pNiSPEZuykKsFaRj2QTyFlBY+gOHVcXpqGhkgdozLxXdkJBLq4VQ1uYVdADp73ecWaGGKScwqqhNpUaTcMaKJ1zMLW5AlW5dcHpKGEUaQEi+QAyztGOAuK7aiT65Rne09n8FwokSVWUMroTYg+B1BBBBBAOmLlUbFj2hEOBEIaqKOMgKuWOdWiVrAiyrKLnTqB3e7TdrVfFlZ+GIibZkF7BgoDWvqLkXsb8+eJNTtQWpjG0nEhUXJtlBDlhkAN+oBOl7Y3UlSgkjP3nGSVJBIOUPJduVHscoYBo2vFPHIQCkvSSPNrdubKL9oOSBmBwl2pvG9RFAjKuaFcgl14jC5spPcAbAedyb46QUVXtGUuc0jE9qRtFHryHkB6Yu2wt1YqVgApqKoi4AA7Pjroi/fY+XdhPO9KS8merAxu6JTnzOg3nTSDGpd1+9aI2n6faEe7m5IC8es7EY1EZ0v3Zu4fd5n8jpOytgmbK86ZIVsY4CLFre60g6AaER9NC2uizNlbt2YS1BDyDVFF+HH+EHVm++de4LqMPsJA06+6JmbNVj5QPlRw2naruyBhqhCG04GxQa7Tx3boMGDBguLQYMGDEiQYMGDEiQYMGDEiQYMGDEiQYMGDEiRwrKFJkKSIrqeYYXHn5jv6YrtZu5LHfgnjR/1Uh7YHcsh97yf+1i04MYvy7UwnA6mo8uBzHKPQSk1SaRkO09zaWZsq5qWb+rZbX8kOhHjGbYq+09xaqG5CcVe+PX9n3vyON/rKCOZckqK69zAEeevXxwlm3Sy/oJnj+4/1iftEOPRwPDFWlz0pZh3Gn9q79yxfhUUjByXZdupNDtTbwyjBp9pykRxykusR7Mcl+ze116MAbDQEYabE3r4NcKpo9NbxxsQuqZLDNfsgcl6WAFgMahtDYMxFpqWKoHejKT/Zmy29GOK1Xbp0Xxwz057ysqj5kMnyODU9NkDDMSyx/jRY8KEd0CGRINW3Bzt5xUtgbWhgWsBLgzQvDF2RyYg9qzaaADS+Pd2NoxRw1iySBGmh4aXDnXNfUopsMOjuNSP+jrB5Fo2/cRg/0YX92pB/5f8AJ8aH+oejLhaykmmaVaf6xQSE1bCkGm8esJZPZS0ZmneV3WQyyor9ghVENlcKXsV1Ol7+F8ebS26WpPZ2mao+tDqzBrIqqy5QZO1dsw05DLpe+jv/AEX99SB/y/8A74BuHSp+krB841/exxP/AGLow0wuFW4JV/8AMT4CaGaQOY9YrNLt0iA08iCWLNnUElWRrWJVhyBHMEEddDrjnNtuVplkUlGRVSMJfsKq5VVb3Ogvre9yTe5xeaLdOh+BJqj8KyuPnEoX5nFk2dsGRf0FGkI+1IyKflHnY+Rtii+ncX/HllqP91EDvPpFkyCv1uAcLnw9YzCh3Qq6hsxRlzG5eUkX8de0flizUG5FNAwE7GeU6iJQTfyRLsR4nTvxoEO6jN+nnYj7EQ4a+rXMh9GXyw42fsqKAWijVAedhqfFjzJ8TfATrvSE1Z1wNp2Iz5rOXIQW3LMt3Smp2q9B9YrlDu/NIACBSxDki5TKR3aXSP0zH8JxZNnbLjgXLEgUE3J1JY97MdWPiSTiVgxGJZqXThaTTbtPE5mCCSo1UawYMGDG8eQYMGDEiQYMGDEiQYMGDEiQYMGDEiQYMGDEiQYMGDEiQYMGDEiQYMGDEiQY8GDBiRIpO/8AyxkFb7xx7gw/k/yoSTnzxzpuYxqv0f8AMYMGLzf5Risr+ZGhnHuDBjnYewYMGDEiQYMGDEiQYMGDEiQYMGDEiQYMGDEiQYMGDEiR/9k="/>
          <p:cNvSpPr>
            <a:spLocks noChangeAspect="1" noChangeArrowheads="1"/>
          </p:cNvSpPr>
          <p:nvPr/>
        </p:nvSpPr>
        <p:spPr bwMode="auto">
          <a:xfrm>
            <a:off x="0" y="-1038225"/>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582" name="AutoShape 6" descr="data:image/jpeg;base64,/9j/4AAQSkZJRgABAQAAAQABAAD/2wCEAAkGBhQSERUUExQVFRUWGBoYFxcYGBcfHBweGRgaHBobHRwYHSYgHyAjIB4YHy8iIygpLSwsHiAxNTAqNiYrLCoBCQoKDgwOGg8PGi8jHyUzMi8uMjUvKi4vLDI1NC8uMi0wKjEsNC8wLC8sMCw0LCwqLCw0MC8sKTQvLDQsLiwsLP/AABEIAOEA4QMBIgACEQEDEQH/xAAcAAACAwEBAQEAAAAAAAAAAAAABQQGBwMBAgj/xABMEAACAQIDBQUEBgYFCwQDAAABAgMEEQASIQUGEzFBIlFhcYEUMkKRByNSYnKhM4KiscHRQ1OS4fAVFhckJVRjg7PC8TSjsuJzk9L/xAAbAQACAwEBAQAAAAAAAAAAAAAEBQACAwYBB//EADsRAAECBAMECAQFBAIDAAAAAAECAwAEESESMUFRYXGBBRMikaGx0fAUMsHhIzNCUvEGYnKCNJIVFtL/2gAMAwEAAhEDEQA/ANxwYMGJEgwYMGJEgwYMGJEgwY+XcAEkgAC5J5ADrhFU7z5tKdQ//Fa4T9UDtP6WU/axk682ynG4oAb/AH4CPQCTQQ+ZrC50Awon3phGkeaY/wDDF1/tkhP2r4pG3t64IyePKaiQf0YsVB/AOwLfeu3jiqbS+kSocfVKIk5XAzHyzEWHoMYNKm5u8q12f3L7I5D5iN9ozcdaa/MVfYLn0EanUbwzkXAhhXvYlz+WRR8ziv1u+ES/pK9m8Iyo/wCiub5tjOhRvUQS1EtSGMQB4ZLtJ2mCrobKFuRqCbd2oBZbL2PR5qFJRK8lTYvZ1VEDyMi2suYk2vzFh54MHQ76rvzCuCEhNNfmNTApngfkQOZr4CHdRvvRdRPL+Iu3/VfENt+KLpSX80i/vxG3ghpaearo2p0jsPqZwZCwIUSIGzM2je6SoFr8rcqdFEWYKouWIAHeSbAYJb/p+UWKrU4eKz9DGDk+8k0ATyEXpd+KP/dLeSRf3Ykwb70XRJovw3X/AKb4Wb0QLs0x00SxtLkDzyvGjks17IokUhVAHQXNxfEfefYiGjpq6JBGJrpKi+6JFLC6joGysbchYYoOgZM0KStNciFqixnXhUHCSM+yIudFvjAf0ddInhIb/nOp/fiwUm8E9rgwTr3i6H+0pdT8hjNdvbApaeko5XSUSVCZmEcgsAFU3yyKxJOZdMw68sKdsbOFJwJaaod1nQurAFGFmylTZjqDocY/+HdH/HmFf7gKrTfYiNfjcP5iByJFOUbhDvVH/Sq8Pi4un9tCVA/FbDeKZWAZSGU8iCCD5EYwTZe/9VGO1aZFtfMLED8S8vW+LRsbfCmka6O1LKeeoCsfHnG36wv3YFd+NlP+S1iT+5FxzSe0N5vBLb7LvyKodht45Rq2DFcpd5XTSdcy/wBbECfVo9WHmpb0w/p6lZFDowZTqGUgg+RGNGX23042lAj3ns5xqQUmhFDHTBgwY2jyDBgwYkSDBgwYkSDBgwYkSDBgwYkSDBgwYkSDC/am2UgABu0je7GvvHx7go6sbD1sDH2xtzIeFFZpbXJPuxg8i1uZPRRqfAa4zneXfFaYukR4tQ36SRrGx8baEjoosq93TAbr6y4JeXTjcOmiRtUdBuzPMRCUpTjWaJ89w3w63j3hRBnq3BPNKdNV8NDbOR9p7AdApxS63btZXh+GDFAou7AkKo75JOv4Rz7jjzYG6Eu0IKmp4meVdFjv2mawNySLWsbADmdLqMff0ebxmCo9nnJNPMDE6MTlUsSAbHlckqeXvXPLDSV6IbaJeePWujbknclOQ47YWuza3CEDsoPeeJhXLsqkNO3Dqs1Ql2KshSNlA1CFtcw5jNbNyAviz7q76KaKSGsjE0KMgYZVusb3UMAoF8rhfHtix0ws3l2PT0aTUjmTjK/GhkKDKVIsI7gljdeZIAzLbTmYe7ux5OLChGZK2KRNATYFmUE/gdEk8gMOlYXG6k7x525QInEhdANx8rxYG3IEUglpnE1FUq0RYamPiaKW8EkCNfpl1A5mgwytFKrG4aNwbdxRr29CMPdi7wVWypyulr/WRFlZT6qSA3iNe+40xF20wq6uSWmhkKyNnKZbkFgC47F9M2bXxxZJLdS4Rhpn6+sUXhUBgFDXL0h79L1OBXLIOUsKNfyLL+4Lip7IqxFUQyHlHIjnyVgT+7Fu2xQ7QrljV6aOMRAKhvZgoFrEu5J6cxiAn0b1J5tCPNz/AAXC9PS8g02G3HkVFvmB8o3XKvrcK0IPdHX6VV/2izg3WSON0YciuW1we64OGO8IybM2fQ/00rCQr1UOz5bjoSZP2Tj5g3Z2hGioJKZ1T9GJFV8n4OLEcvkNMRI9g7QiqRUtGlRIGDXdg2oIINsynSwt3YyR0rIqCUh9HZy7QFdBnSNFSzwKlYD2t2W2H++m06ZNoRxTRhlpoOwSxADhGdFZOTA2jFtNSL3GmMweoYqqliVW+UX0GY3Nh0udcON65J5p2nngaJntm0fLcAC4LXsLAaXOFNNTmRwilQW0GZlUerMQB6nDaVCOrCkmtttRAcwpSlkUi8/R5AKamq9oSC6ohijU8mY2uCO65RfVu7CiipYqiOc1EZhlSBqiN41CLIBYANHbLYkizIF688Pt9drewJR0UDkCFVlkZTbOWv6EHtkg3HaHdip7YaerquIY3DVTfVL3rfKgHeAAFvy0xRsFZLhtXI7h7rGi6IARnTzMSNg7dq6eMyJeSBWysp1VSdRy1S/Q6Am/Oxxet3d5o5iWpn4Mx1eJtVfvLLoG/GtmHXTTCnefaI2XSx0FO31zWkqZBbmbdnXodND8IF75jitbe2bw4qSrQcM1CsxVbgK8b2LL9kMCrADkSbaWAUTXRTU0rr2vw3Dkofq/yTkQYKbmVsDArtAZjZwOkbnsrbyynI44coF8hNwQObI2mZfkR1AuMNMYvu9voJcsNX2WuCkvum/wkke63cw53+ek7J26wYRTntHSOWwAf7rAaK/hybmLaqFCHnG3fhppOFzT9qxtSfMZjyZJUlacbZqPEbj6w/wYMGDI9gwYMGJEgwYMGJEgwYMGJEgwn25tgoeFFbisLk8xGp0zkdSdQq9SD0BxI2ztTgR3AzSMcsa97ePcoF2J6AHrYHMt8N5DTKYo2LVEvakk6i+l9ORIsFHwqB4YDfdcK0y8uKuKy2JGqjuGm07cohKUpK1/KPHcN8Rd696+Fmp6Ykvc8WS92ufe16v3t05DwXblbO2fMkq1Rl4uXMCugVQe0ygXLFR2jcHS9h2ScNN1915YopZKeSP/AChHa8TAFo0ZbkDN2eIwIBJuBquhvim1e1ZRUCUhYpkbXIgSzKeZUCwbv0F+o546Ho+Qalmi00e1mpX6lHad2z2SnmHlKUFuC2g0A9YvFPu1UUCSz00izQhRPFKhFrxE3V1B5NG0oNiQbDkbY47zbGj2lB/lCjX60aVMA1a9tWAHM+XvDXmCCupK2oRGqaEHguGFTTgXjjbL27r0jYaqwtbVb6aqN1nqiZIqQlTKoV3BIyqD1bpfvtfoOZuQr8NJeWoDDmTa2oPvhFahVGwk0OnkRD/eLbdPU0dMaov7XFmR1QDMyqStnY6ISQDqCQc3ZscB2XV1qx5wlJTxKUiWxBCm1xqc7XsL5iAeeHGxN14aWxsJZftsNFP3R/Hn4jlhqxubnU4TfGPzFpQYEaKUL/6o0Gwq7oOTLAXeudg+p+ghbsfcukj+AysPik5ei8vmMOJiVOVeyo5AADBSt2vPHtYO16Y5/wCHJ6W6qYUXAU1GK9+GWhyEMhRMvVsYb6WjgdeevmSf34+oVGYaDnikbe35eOZuCqGKG/EzA3kK34ixm+mQA62N2FuWHG0d96eBIpAWmMozRpEAzMvVrX0A5G/XTocdC6lHUrQ2ALEWtpASHUlVa5G8WStXtDyxHC25aeWn7sU+s+ktrs/sjcNbc5k4lr8ygUgH7ua+Lc8qrYEgXNhcgXPcL88DdFtYZNDTguBcRdx5DjilNmorpHUTMOp8jr+/X88QqzdSmqFLPEqNr2o+yfOw0PqDit/6Q149uEfZ8+QT5xqb5c+S36PMQM1/Hwxem0j9P34V9KNNsloynYWpYTVPZtrlY6ZxvLqDoVj7QAOd7xTBsGqpe1SyLURqb8GRVa36j6X8Vytj63b3nj9qnqakMa3Kwhjeyxg8lRS3uG3Z7XS+pLWxZbdevfiHtbY0NUtpl7XSVdGHn3j8vLnh38RMy/5w6xH7gKLA3gWUNuGh3QEWEm7Zodhy5HTnWKjsrc+rrqpnqFkjUsXnlkUrYc2tmA16ADQeQw92vS/5WrI6el7NJSJkMg90DS5XvuFCqOuUnlrip7w7HqaUBHd3hPuEM2Q9wy3sD4fK+LBvBtkU2y6SCl7KVEZeaQc2YWDpf8VwfAAcsOUOpmAh1lQUDZNMhtPHdpC/DgxIWCKXO07uG+F2/W16VykFNECsCiNZ8xzMBe47mXuJ63tpzmbubxtFakrQcjBcjN0DAFbn7J0IYHTTW3Ks7L2apUzTErAhsbaNI1riNPE8y3JRqeYBe1mxtpVyK5pyIkFohljQIlgAqlyHK2Atcm/PmcUnZFiZZ6h3L91bg6EHbHjLziF9YkX2UsRv3RrGwtrsGEEzXJ/RSH4wBfK33wNfvAX5hrWDGM7qbZa5oasMki2EZa6sCuqrc6hhoVPl4X0/YG1jKDHJbjR2zW0DA+7IB3GxuOjAjlYnmmVutuGVmPnTcHRadFD6jb4OkqStIWjI+B2H6Q3wYMGDI9gwYMGJEgx8u4AJJAAFyTyAHXH1iv7z1ObLTj4+1L+AHRf1208VD4yedSy2pxeQFT78o9AJNBnFb3h3jCI9W/UZKdD9k6jToXtnbuAUc1xQth7sV9axqoQcwfMJWYLdwb9m/Mg+g5Y7bybUSsrVjaURwRkrnPIAayMAOZNrKBzsvfhxtvdOqSaOpo5hJT3URSRtpCg5Ai9sgF7sL37RYXJuZ0TLKZbL71A67c1ySNEd2e/OsLZpzrVYU1KU7NTqYrG1duTx17TgNBUAjOO5woD6fZYgnKbix64tc5pttRNJdKaujQl7mySKo1YnuA68163Fjj3bmydm11RJONpJG0hBsyWAsoUe8VPTFWl2CDVezUkxmBGWSUaIRfMdATdB2eZN2GnTDdTjYRjJwFIqTQ2AzrXSBcKwop+YE7Rf7x5sLZU1QXp45PqA+aRwCFNtAxuAToLqp5anTU403ZGzIoYgkS2XqerHqSepOIlDQJBEIoh2RzPVj1J/x+QGJlLLY278cX0yiZ6TllPJJSkXSnaP3K/uIuBplmYdySG5ZQSbk5nZuG6OTJYkd2PMZ19IFY67RId5EQRxtEySMuUElXfsmxOewN+g8MStn77yxOiVRjcMjnMgKsDFGWJNzZs1jyC2J7sOJKdD7KFnMgd+vjArjiEPFnXTfrDLejfVafNHE1pVtnfIWSMWzG55F7WsveRfuKik3yqTFUiWVM4p+LC0giQqxzDIQLKTyIFudxrisTzmoeLMuUVEslSy3vZb51Unre4+QxB2s6LWk5eM5RQiHUBz3+AHa9fXGailTodoKiwOtOMBibX1hQMrmm2hpX3oIliulPClKjtZiTK5LSNIBchUUnU3IAHXkMRNkjOzRxdmRi3HlX7IawEdgAM3l4+Xba5EMLlpQahxa41IB5og+BbX1xC3VqAkFS1rlQDbws1vS+K6VgSmJlTgGtBne+/MVPMjKJ9RTZpxSxnJGqh3KC7ZgdM5PW9j8sMopXnkczP7QqXTPKAet2Vemh95uvZHw4W0kL0tJICLTFyhGlw5bKASOZGp9cfe25Yoab2cG7lQqqDre/vG3ebnXnjwKqLG0ZL6yvUpJzw92aj/ADHzQw5ooFa5BhnuPu5ltb9m3phzsfeeuipkaSqUoADaRAxCsNDn99mF7gG99BhNUVzq7iTJHIsDCPXstc3Yg252UC3eMe7uwPMkbyDsRgLEvQkaZz+4f4vUpBIURlcbuEXDzrKFLCqAm+ta1NBprnu3Rdd195J2qI4pmaQSrIRmRFdMgBBPDAGUjSxFwbeIxdsYrsPb9Zx5JoBGoUBWUi4cKScga17nXUW6Yd7tby1E9VDKZnYTTZHhB+rRGVjoLc0ADFuffg1MwlCKrMMmV0SELNVZHibiNVWjV42VwGRuanl/j/zihbb2bJRA5As9I7XCSKWCNy6EMrdMykXtY8sXp9qREmJJI2dfeRXUso8VBuPXHJ0UqyuuZGFnU9R/P/HdhD0WuaHWT7Y7KlVwbUjUbF7DrS+cM5tttYDRzAz2H0ivbjlJFmrqoKY6NbQxKoCKT2uyvK98tibklrkkgHFR3j3nmrZS8zG1+ygJyoO4D+PM4fuw2c01PKrS0dUvNSMwtqrKTpmW4uDoeyfDCmr3TkJUU8dVLmsbtT5BZgCtmDspvfwGO2lXmnh16TVKvlO7Xga1rCF5LiR1eoz4+lMo6bXCCio2Z29qs1gOkQduGWPMEG+Xw8hi6br7wtURLMn/AKiDRl5Zwea+TgejqD0xQqTdV3kWMyQK7HKEEmdie7LAHt62t1w2qKQ7HrkUyrICi8UL0De8CPAjMO8W78L+lpL4hoKZP4qKqRv2p4EW7o3lHi2qqx2DQH6HiI3CirFljWRDdXAIPn3joehHQ474q+7lYI5TFe8c15Ij0zc5FH4h9YPHiHFowql30zDSXUZHw2jkbQ2IKSQdIMGDBjePI8ZrC50GMx3p28Y6aWovZ6g2j7wpFk8rJdvxMe/F33qntBwxzmYRehuZP2A/rbGO/SPtLPUCIe7Ev7TWJ/LKPngRTXxc21K/p+dXBOQ4FWfCM3XOqaU5rkOJ9BCJN3akoHWnnKMLqwjcgg9QQMTthbwVez3ugdVJ7Ubq2RvMG1j4ixw42Rv/AFSxrA0/AZQBE7ImS1gAkgKaLpo45dbjVWdf9JNdSpGknCadszuGQdlL5Yx2GAucrvfqrJbnjrlqcPZUkHn9oSpS2O0FEcvvCzeetoKimFUkLw1DsU4akBCQAWk0GoFxqMtydeuHW6mw/ZYAWH1sou3eq9F/n4nwGFFFVttTaAmkUCOFFJXoMovb9ZyzeWmL2bOv+OeOQ6bnw043LLB6sEFzUCvypO4UqRraHEixjxPDPJOldp+kQsUb6R52R4SzsIXSRGXOyIWGUgOV55lzAA3Gnnix7xbxJRorOkjliQFQAnsi7E3IAAGM22nU+11HtLwSEnKYUBGUIPdLljlzHmQL20w2ecGGlYFmHEoQcR+hhCKtEZpYY3aFgUmUgWHgra2Bv0P7xjqsiVcBiveWIExk82UdD420PjY64a1k0jZo29ni4im4ZyWNxa+gAv8Ay8MVyn2A5ltBKrsmpcXCqegDdT5YBEANqQtOJRwqFwa17zlu3jfEzdOuLzqG+CEovowP7tPTHTZE8Sy1FUxAXORH3m5JNh32t8zjhSUwDcenLGWG7TwOAGsP0jIV0ZBrcWBUa2IBIh7FizmUhe0bKhPwmRwt7d9r69LYqlQVWkFTEtTErJJAFuN/fG0M6DYoq3eokGSNj2VGl7aXJ9Ne83xC2rDw5mipVJDxqGC3a9zmv16W9Ce/E/bm3uH/AKvAARwwlxqQToLW5m35nwxK2FsWWBdXjRn5jJmPlfMOXcMWrrAgdU2OtcNB+lJrltPCPipnZ5KeQ/o5XRpCdMk8KZZVbuLWWTXow8bL6amWsrXcEBVIaxHvBSB3jn/HDurkgSKRnySLI1plDEZipOqXLZZFucp5cwbqxGE1DsKSGoWSN80HZZZhaxjkYoLqTcdr6th8LaX5EjtqDfYVbZv3cfPPbQyz6FzDVQqhBtrmTzhltmBZFnV1LvH2o+d7SgWAtzswI8rYhy1dU1KmRVVQCrBf0hCdlrLYW5aga4bySFaw2F7098veVc2GvnbEPZdQDFTsL5mmbP8AiZZM3py5d2N4VIWUtiwNKEV4GttLiJURhUwcALkdmPZ6hIn59b6jxwvodnggvIiinJaSNOZu1lVbc9RqAOZIwvoqtUrJSpXVmSO2ozSMBm8gLk+gxZKSO7hSbpTqq36GTKLn9VfzbwxDaPXQpjIm4z118bgV4x5sfZPCraIxhYiZSGsT7uW5jJucxYBhfQXPdjXcYqK4y1N4pZC0T3j4eQKvZALFiDfUsvI/ni57hTzmaZWlllgRAM0pLXlza5GI5AAggcjbBcuunZhlKOnCG1/Nnr9Ytu1NlLUwtC2hPajb7LD+B1/Pwxm871Mpjp7OzU+ZUVQxZe3fp3E2B8u4Y12nTKMxxTN7Q1NUw18OjZgHH3lFrG3Rlup8B44X9F9IpTPuMtj8NRsdOspcD/IeI3wfOy1WUuE3Ge3D9veUNdo1MeykM7Ip2jUqCVBBWMkdtwByDNdiOpuB2QcUOh2DV1rNJHG8xLEs911PM3LEd+O0uzazaFQ8iwyyPIc1yNArapdiAoGW1uQtyxY6L6PUoys1dWpTEWZViP1mncbXv+FWx1YKWU3PaPPlTZCkhTpy7I5c6xI3K2m01LkB+upmDR38NUB8D2oz4HGr0NYssaSL7rqGHkRfXxxjFJVJBtQPET7PV9pCRbSRiOXS0ikeWNO3UmtxofsPnX8Mt2/JxKPK2OUU38NPOMiyVjrE7ibKHfemkOWV42gTmOyfMHuiwYMGDBUaRV94JwalQfdhiLnzka1/RY2/tYyTZFUxlqK7hcUxkMqlSyh5GOUsB8KqHPTULi+b21toq+XvYxr6KkX/AMs5xQt2d6KujRvZk7JJeQmMsCAAO0egWxOhHM36W96HQXH5l8bUoHIVUOZMBTqwOrQd6u+w8oZ7Y3xO0KGX2iOMTQNG0ciAi4dsrKbk2010NjblphHs/baCGRJo1lZYytOzC5jLGxF76qAWYBrgMBa1zizj6RqWoUrW0KNmILPEbEkXsbGx0u3x9ThLvLR0R4AoM5MzNmDk3XUKq26XOY636a2x0KKJGFSSBnuHOF66q7SVA+Z5RZtytn8KjDW7Uxzn8I0X8tf1sPYpspv0648eIIFReSKFHkBj5GOZlGkzUupbwr1pKjwPy9yaUh2fwiEp/Tb18axk229tSV06O7lIWzNTBABla5AzmxJYoL25e8MVjbRli4Ss7ITZrIxyDU3sPhI56aa6WxYhs6z1FO+VX4hlQxns5S10eMAmwBB06cjiPtEiWAiRAZI2QOALkAMCWXrlZbn592KpQGwEDIWhE5MK+JPWXvfnkeF/dY6T0qPI0RuYolDyakl2YHLmPM2UE+ZHdhZuxO1OAsyNGk9mikYEK3S1+X8vXDikmCtVOADYqRYgAgRKRY91sVjd7a8kbucrtA1zJGrII7nkSJUeM26BlN+WKrx4eyK7vvEk20vIW24aCib7Dn5xbKnZNryQAJPmDrJrcNcE9+hFxa1jfEGHYd5pDCwp5HjbNDlLKCfiS3aMXM3UM8fJlKgtj3/K1MUaVoWISykmnjWx6LdZwp8hH6Y92nGheO4SFSFZciIJw4N7KYUBty17ViOeBCpxw9kFJ2/bX3vqa0hMqkodcC0nSlTyudNIrVBT+y1BNQtjGMwAscxIGQqQbEEHMGBsRqMTp4Jqxleb6mnC8QNa/ZLFBlHN3ZlKqNLkHkASJ+3djzVIUhg2QsVMilZCHIYqTYLYNmYaDV2viZtR2RaEopKMy6AcwlLTqPVS05/EZPHGi3V9hJoFGt+GzjpWNkKYdKphHaKRllT3tiPs+lVI2eONaYC9pZ1WSY+JzgJGO7Kub7x0xzoahaWFEkEjQu5VnNhZZUKTZVPasRkcZrdqJDj6rq0STSLfSMqit0Vm95wObONQoAJ0J054h7ywWgA+v99QokYG9w19L5r/AIvTFywhSSk69/fnATM4+XU4jnpS1D7+0cG2hJBLOJWBkgRqdT3txLA+NrMb9wxyo9nloFAlkLXJCRoWChtDdhYAkdL9bdTjvt4KNpTtJE8imaQIo0DlXKnXqLjphjWbangUOadFi0AXNqDrb3dBfutjVtRUhKtSBF5odW5gZAqTtSMtBXnszziFV7BQhMkNREV5sArE9xIEl737sRKjbTJTyQSI3EdmJZha4Yg5rHW5IOHOztpz1Cs+aKJGYxxghmZnCgkLbot1LM1gMw53thZEk6lJnRKnOQi575gdeyAdFIIIOhxZKga7oxSHE0TMUNKECt9dT66RK2PSiONQKkLfVxGqsb9BnseWLLuhvJ7DaJiJ4XnADCTtpxCALqVta4udRqThaKuozdpYoYxlHaJa5Y2GXJbvAxDl2uzySUzwiR9VupyjLYaktcix1v5Y8NSCAaVEYMvupcKwAdTdOXGgy4xuVVLc26DC/alBx6eWHqy3X8S6j87fnit7g7xyzrJBOgWSnCKXB0YEHKT42F9Od+mLcjWIPcf7jiq5NDMj1cvmjtJ/yTevEkR0Qd6xeJVwfIxnUG/lVHSx00UhjCFrstsxDG4F7XWxzcj1HdhHGHlk5PKxOoFyzd+upv464tMc0FHtCpWphWWIhmVCPiJWSOxtp1Xu11xYNn72bQnQjZ1BHDH0ZVFtO5myIT6HHTtTCVNh1tIooA1qBneEZaJVhWq4tSlcorO8lJWtCk80RgihKxQR5cuUEEi1+0bZRdm1JI9NH3f2hmmpphynjKHzK8RflkcfrYzjeqq2ooK1plyPYWYLw7ghhbJ2Abjpra/QnFi3Qrv9Qjf/AHeZSfJZFZv2GYYRdMow/DzFrLw2yosUPjSD5NfacRfKt9o+0a3gx5bBisHRkO+lT/s+/wDWzFv7Ukkn8sJa16r2akh4dSaVYg7CIMA5kZnPaylTYFRYggWPfidvq3+z6TxyH/2j/PEbYG+W03yxUt3WNFUIsSsFCqFBJIuL2vcnmTjXoJJMqpwUu4s3trSF06R1wSa/KkW74W7WEdFUKaSScOoBJkVABnQHLYe9ocrAi3Ma4aM0c+1KVo4kiDRwyMqKAM3D4rGw8begGH9fvftanTNU0UTIObFCQPMo5A9RhDsDaYqtrmYLkDKSF07OWIJYW6aaYNn3FJknnNiFXrXSMmkp65KRqoWpSL3PBftLrjKt4tpzismD8WyN9WsUjqQmUWcIpXOG1uwJINxbS2NPimKn9+E2+9NTvT5pWCHMvDYJmcPfMAq2uSbG4Fri+o545lhT8lhlnzVB+RWz+1X0PsNZpsTCFKbOE6+vv+c0hpKSYBVC3UWyi6vblYgWY+uFO06CSjcTQktEBZlY3sCfdPXKTy7j+co15dilRAsjDkIgGYfi7XYv54Q7U2u5LRJxFQ9kozF769L3I9DhgAY56WadK6VqnUEgim4/aJGwZ3mDQLpny537kUWI8yMq4b1rRHhQwAMYpM7KASAEBvmNrXJ08TipRyS073GaN7eRsw8cTNg0E8hd4HCuliczhb5ifieydOTEX6XxFkJGJRoIYLki4srQbZgbTSlTyyp/NgKAwQ5z2aiUNKRoLsCQPAXCg+Rx0oqtQZ6uS9g5jXS9lBA0HiSPzwgrJamANHPEypJrlZSovzzRnlz10uPDEKkklkyoFaVVObh9qxJ6nLr648FFCoNowVIqAIWaD6Z9+Q4AQ/r9pVDuSOPFAba8MXAtqdNQPXDClaZIWWArPT3EkKl+1G45spK9buGTrmPI64g0u+v1irJGI1BsxF7r05dLHniau36WJ3yv71iQqkrfvHS50v00Hjiq0BViN8DYphnsobpbICoI30131hTsHaC+0sI4Xkkkc5ASBlvqw10FtbsbaC5sL4sm1dsRUyLI2V5CAY11IazBlYAgERZlRi7ANIFCqqoWYodxVPEmlyq4MboM/LM9tWA94WBuNAQbcicdK+mp5SSzTTTE3kkjDMS3Um/Z9BywO62p1zCbJHj9vfBjjlmHMQBK8tTh+kS4IW4lIHvmVJHa/wBoganxub4i7yQTVFQlOmXLlz3vYKNczyE6KqgE36DzxHTaXCqYVu3CW4XiKQyhxlKkm1wCAb92GG0a4xKJHW4qJgMpK2aGOJHQ+RMqvY9VW40xs4opoE5nL3uECyzC+uDqhUBJPMkmm43jxqzhqksHapo7wheRK5heXXkzvdiDyBVeS6fdXGQZgCVKWqkGnPKwYHwuDy78dKmGOGUhiRFOpUr8Ic21sOWYde8YRUW1mjeXjEMYomiF/iOcWB7+vpiyEBKaCMCVTKi6B9xWw2WuOBh7teruy2AYQrx3F9CQLRi/nc+NhjsDwVMjduaUqAOVyQAqL3KPXv1xUTV8JEhVczFleTrcixWMeAHPxvh7HXMzmVkLSjsRxgEpGTocz2tm7+4aeViIzclShIAy8/QE67Ka0i6bgVYeqq8hBUJEG15spk1HgAbE99sX+GDNz5YxvYNFJQvmhqEV3X6xXRSCAb6C4IA11GNZ2ZtNpqeF2XIXjVmUX0LAGwvrbzxV9b62wzLWJzV+0baanZDqQcYKaA1CQNt4rO9ezUk2pTK3uTcINbqOIVNj4iwws2n9Ida5KrIadF7KxRAKEA0C3tm05c/QYnfSQNaY9crD5FbfvxP/AM4JoGMddsyOqdDl4xi7TW5EuY2D379L4adDf8BqoxUBGn6VEa8IHm/z1gGmR7xWE27W3quonWCSSSeGQhZkkJdRGffYlr5Mo7QYEWIGJ24hz0lXGO42/WjYf9oxy23vxUVCezU9MKaOQ5SkanM99Mtwo0PcAL99tMSPo3gKSVUbCzLlVhpzUup5aYw/qEEdHOOUAIKSBwULxaRvMJTUnMV5Rc/8/hgxkntZ78GG/wAKzGHxTkWffVf9n0nhkH/tf3YWzb2T0kUdNStwV4cbuyhc7vLGshJJB0GYKLdBh3vnT/7PUf1U2X+w0kf8sQKP6VqiCKOKKOHLHGiXdWLEqoBNw4Fr8tOWFHQIJlVICa4VrHj94InSA7UmlUphdR77bRVriaV+9WGdT4EEcvK2GG70SptYhVyKylgn2eJEsmXX7N7emPp/phrjy4I8oz/FjiBsrb7T7UjqJAA0jKrW5E8MR38LnW3S+D+kmVrk3xhAqhWXC2kYMOJDqO0T2hnF/OM+392oTOIs+QIFy2F2LSg3ZVFyxC9hbDQlyeWNHngI16YjGFcwawzDk1hceR5jC6Xebm2AptVQafxDCYZN0KtGK1VeBDw6NWJchRIAQLnU9prEtYG56d4x0pqSKgjEkl2kbQsBc3tey35efX8sfFfUSUUghMZZkJiEhPZ1scwA17QKsb2PTpj6rNmnOHq5s0cZGhTKpZuQsOY7z6d+ByKWMIlowHq1WSSa6qVutytbOKzXQM6tUSEjiN9WDqTr4/Co0+WPvZENQkicGRoWkUlWDstwCRa699jof44Y7WvVSSkEGGBCVK8ictwPO4+S46b3QmNKcqwAQZQBowNhqPDT09cQ0IoYYtzKhgbFlGv+trDyrE1d5KmAFaqHPGfeZAq3/EAphk/5iE+I54nbOpYWvPRhSWsrxjsgkm6rlYtwpCeSlmjfkjBrJisU+986plsjgCxZgxPqc378dxTVcLe0rAmXLaQR5XjKsNVlWNmAVhzDW+YBwC4wls4myEq8Dup6Qa31ryS3MJBG0H3SHskkMyq5ibPnNhYJJeI3Zcw1VrAgYS787JCyCojsUmJJIFhmIDZgOiyKyyAfCS6fBiZtnbUckfGhkHERkcqx7ZuCBcm2d0sY2YXzo0bHtBrSqLbMNWppnF+JZo1uA2a7XjVjpnDM7R30biOhtnUrVS1jC+AbWUN32z84rKsGXUWc0m4Ozd3eR2x5sqjR4I1XsxMuZ9bM7DQqTzsCDfv0HK+Pt9rkho6WEtkOUN2RGO+xuL4qFfQCmqMj/WIMrAi650dQ6nXVbqRccxqOmHe0N7gsaCBVXMhuLe5rYAW0voT6g4OFFAKFwYUzEitLlAMVTrkON6nw+kdttQztGolIZpGCRxR6LmPIsTqfAcr2xO3olgR4YpSGSCH3RzcsEjWw8UiSTpoy4q2yoauV+LEzgxH9M0gVUJ5fWSMFUnoL3PTD6joJlfPI1JO7G+d5kz3787c/PXArpQHUlSh2a8an7Q0bl3GpZSEipOy3d6wlqq50gVCsiESCSFm17IuANe7T5/NpFuwpjkqK1xEX91dRlLjMGYAElrEMIlF7EMxRSCzSTZ6wuaurYX/oxlYotgP0YlA40ndYcJT2nY2yGFsrawrJZc4scpWJCS2VGvnOY6s7E3ZzqxJPhjwuqfNGjRIzP0Hv7+mkoyXVp7Wzj7vCiN4IgzQ1MokAv9ZTqpYdysHkKm2ouAD3jDLZsyCID2t0UA9nIiN3kA2JY+VziPDRCSOkkI742ccwbkRn0I/hidWm6vJL8FlmjHU/BKh6NYgjw06YLAIsTXu+ghdNOodIAFDrShuDTUHllmNsMdgbL9sNqZG4edRPO/VRqyXYlmYiwsNBfW18a1jOPo/kkFdKhvpDaWwsGIdeHIemZlLD0bGkIhPLBzSkNtlajQakwZKtjAMGvMn3pFN+kl//AEw6hXP5p/LHLYOyNo7QkaUSyRozFnmZ3VBrc5QDrbuXQcrjHn0h1WWriAAPDjU2IuL5ibEHmLAadccaz6SKmaPhSpA8enYyOo05CyOunhyxv0OlZ6PaKQL1N96icucYTakfErxE6eApFnqd94NnIYqeWWtn5NLLI7Rg+AzWPkvqxws+jaYvJVSNzbKx82ZycINmbxQJNG70UBVXVjlM99CDcBpipPWxFjh7uK2WmrJfP9lGb+OBf6gbCOjXUgXVhFdvaEayLhVMINbCttloqvA8MGNR/wAwG7sGHXxDO2BfhnNkcd7aK8FdH9l2kHqEm/eWGMixvm36YCqII7M8Nj5xsQ3zWQf2cYRWUxjkeM80YqfQ2wm6CXgmJljeFjfiF/EQT0kiqW18R3ZeBj4SIkEgEhRc+AuBc+pA9Rj6ppyjq45qwYeYNxjTdxaehkpGE0SRPUHgWMrfW5LNdMxuvasNDbMBryGM22hIrSMUj4S3sI8zNlt0JbUnv5eQx0SXA6VIIhctvqwlYOcbOKu9mXVXUMPIjHpiDar6jFf3Nr+NRKPihOQ+XNfysPQ4cBrcscHK9HFCT1CsDrZKDsVTLENappfO8dMXwsAqFUqFeHDnGT1+zZePIJo5Z5yzgJw3IYlmCvmIyZcmUDWyi/W+Em09hARvxAySRS2dMxYIpe1h93JZgw5jXljehMGFm+eMj31hNNPWRyuo4wM0THUsrgqVt90rlHhryxu3MHF1bySlzvBG1J14ZiFczKlsdc0om45CuVIru3tqCCWSNACjxZWUECzWyg8uYUDTywl25E4mAkYE5U1tawyjn5Y8m2ddgFGiiPiG45va5tztc5f/ADh3vvsw3WZRp7rf9p/h8sFC0ZNFtlxtANyDffanC30jvBQLCjwhs8duLO9rdmwKoNT71ib9AfHEXaGznieB4GMc8hN8hKkE66ZeQF8vkB44ZNssRUDoTZshZj97Q2/ILiTLHmqYG+LhuX77EC37RP54ob5wuRMqQvGlVfm50GfP6CLdDsmWWmjYcCrjeNX4c8Uav2lBOWVFte5+JfXril7Y3KQsTTB4JkI+qcnRiewupJQsbBGzPG5sA6sQuL39H1SxgeE2K078NGHVSocA+IzWNvDE3fykXge05QWhXMR9uM6TRN91lJ8iARbA0xLBtaDL9nEDbQkXpTK4xR1LTocRiVcW7j7EZlvnQisT22E8gVmjIsyZTrp3oGVSO4BhcZgifdPYUdStTmuXjiZo1BsCcrAX6+9kt564dby7TkoppTHZvaY3jkLAH6yOR4WltyzOgZj/APmbCbcHaBirFAteQFADyLXDRg+BkWMHwvgZrrBKKwGw+XbTUcrjfGxpjFYvmxdjyVsKyUhFHAgtEzoHkvybhi4CC9wZAeI5BJNrKtU3opa+imCPVzShl4l0mlBKg2JIJuPzH541TdDKlII1PYiaQAn7DMZYyf8Alul/XGbyzGatkckMXWco5FwyF1WMgcwoUaDzPXBzMu0lrHhzyrc03nfnurAM3MloEwhq9kLPE00Ukkji2dH7T6+I1Pf4jHfcqRY5JFfsyHKFBBvpckfuOJNLQOsYeL9PATHIvRwpvbx0It8ugx3rKpXMFWi3VLiXvUEW1HM5bn/BxtpSErjynEKaJqDWh1BzA3g0sdaxzyMtFMqWBikfn3K4bTx64+q4+0oDFqZwkJ0t2+IhXT9Z/QYm0dJ7U4jiSVknqFz2VlUxrYSsHtbKQo8b+eNN2XuVRUknFjgUSdDdjl0tpmJA8xgd19LZCaYlnJIzPoN5tBMpJKd/FX2aKrflUd+UQ90N0paeSWSeRGLqqLkDAZULHMc3xHN00HjfFoWYXCqOvPHCSYtz+WI20K7gQSzH4FOX8R0X87YEnJN1xgrmTUmyED5Qo2Ff3Gp4Z6Q6ZUhqiWxQDM7h5Rmu9lbxayZhyDZR5IMv8L4VcI5c1jlJIv0uACR52I+ePY5LMCQG1uQb2PeCQQdfA41OqgoBsywgUyKgqvZuM2cZwAWLA5rBbMR3AcueO6QBKNNspFQAE9wpHN4S+pSyaaxlONJ3Rov9nKv+8ShfR5FjP7IJxm51Ogtc6AX+QvrjbN39nZZKSD+pQyN5omQfNpL/AKuEn9QLxKl5cfqXi5IFT9IN6NR+YvYKd9ovN8GPcGB4aQj3th+pWX+pcOfwEFJPQKxb9UYx36RNmcOqzgdmUZv1l0b+B9cb3NEHUqwurAgg9QRYjGWb17GMlI8Z1lpWNj1YKND+tGVbz0wL1vwk6zMn5T+GrgbpPAKzO+Mn2+tZUjX5hxGfhGXE4Cb4MTdkbFmqpOHBGzt1tyA72J0A8TjuSQBUxzYBJoIb7ibY4NTkY9ibsHz+E/O4/Wxo8kBHTTvxk23tkCmlCLLHL2RmMbXCtbtLfwPXut1vbRd1N4DU04N/rY7K47+5vX94Phjkul0uyryZximFdErrUCv6VV0r8pNNkPJBYUksOZi4+o+vfDDFT+kDd9544poYxJNA4IXS7IfeXXnrYgedtTi5cVT7w9RjzgX90g/vxRU4gdmZQUbzdP8A2Fhzpwgss4gQk1HvSMKkpQslQSjxuchWORGVgqMhY2PS46d2JG8c6ieAM9lBZ3W+hCdpbjqSQQMalvLu77UqDOY3jJZGtcaixDKeakaaEY5bq7qpShy5Ek0rXeXLbl7qqNbKPz+Vo4jCMaaqG6/88uUK/gavAlVAAc860p9K12xmNEvtUnEk9zIGSIMSNHIu4GhNwdP5Y+6etCyy5VZ3mkKxBRcuUUCw8Mx8ueLZtTcep9sZ4jEIpC5Mh6CRsxBUWJZTfL0IOtsW7d3cumpLNFGQ4Fs7Es/j2jyB52Ww8MLpqeZl2utUag1pvI028dmt4sz0Ut1xSVWTYU3ewOMcNz9hmmoooDYuguxAGrMbtqOdtBfqBiJv7UgU607HKZ8wc/YhTtzSeiiwHUsBi11dWkMbSOQqKLk/3DmTyAGpJAHPGT73bxGItUSj6+SwhiNjkWNrordLI44j9GlCoNI3wlY6Uem3KNIwpBJGpqQRnlqSbc8o6JTCWx2jUxTN/a/PUhSLFAc6/ZeWR5XXzQvwz+DE36N9j5pvamtw4MxY/VkIcjEO4ZwyhRdwQrElCBYi4qPad+rMx8SSSfzJONx3N3WCKtPoUiyyVBHJ5TZlQnqAcrkcsqw/1j4Yz7qZSV6uuY8NfO28xk0kuLrHeTZb/wCS6qwZXljlkCHmLpZI/MRqinxvikRyA1StcW9mvccv0gv6Y2uamvy0xnNd9GrPUtw5EjpmUpkCniBWYM6L8Nr3APQHkbYJkZxqcR+Gchl+0Cwqd+dfSFnSMktZHPnX0iqbISSOBpkTiQmpZGkGdmtYEyEAaryGa/Pp3wtqyJaRoWBWWyug+3oVNjrZ9VPnfG40lIkKKiKAEACovIAY4VGz45HzvFGz8gxRS1hyAJF8HN/iqqgdj9xtXgNRvsNlYxVIISsLrfUZ147+HdEtJAihUUIALWHS3QW5AY546iH7Rt+/HvGA90epxmyttqolEFajmqtjxWc+Ca02CGKgVfmGg2fb1gSmJ56YpP0jbVF0pkOi9uTzPuj5XPqMWvaW1BTxNPJrl0UfaY8gP8d56YyfjcafNM5Ad7yOBcgE6kAc7DkMadGsvzc4XX1AoayAFse7U4QczS5sLQJPOoba6tAury+lfKIuPcxve5v34t025FOzFYa+IkDNaZHjGXo2fVSpuNRprhDtvYjUrhHeJyVDAxtmFjyN7W15+XmMdel1CjQQjU0pIqYlbmbN41ZGCOyh4jeS6j5tlHrjad1IczzzHkWESeUV8x//AGM4/VGM/wBx6AwUrTAXlmIWIHrc5UHkWNz4C+NZ2VQCCGOJdQigX6k9WPiTcnzxxrzvxfSDjo+VsdWOOajysIfyzfVMJScz2j5D1iVgwYMbxvBitbzU3DkSoHum0UvkT9W/oxKnwe/w4suOdTTrIjI4DKwKsD1BFiMZPspfbU0vIin35ZiPQSkgjMR+d979h+zVDAD6t+0nkea/qnTyt34YPtKZ6KGCl7EWUioylVJkzNcysSLIVykEkLzHw2Fw3i3eM0b0rm80Paic/GpvkYnxAKN94X7sZbTRokwWoV8ga0gWwcdDa4IuOdjztbDPoecVMtdS9+a1Y79iuY8YTzbPUrxI+VXhtHKHu7+7yTu1Og4sji3FGkcJHaBBIu97ZTy0vlzaHCnZG1XpJw681JVhfRhfUXH5HyOLZunK5iqqiNQiQRmOBb2VXl7JkZm+JV1Z2PI20FhhLTbvCeB+At+AC0lQzBI3vYCMBgNeqkkE3NwLizRYQ4FtuiqTYjj7GX3jChThUjPP34xodLVJPGssRujfMHqCOhGPrGY7tbyvSSXHajb307/EdzD+7Go020FmjEkRDofDUd4PcRjlnVTPRzgYWApBslRNP9TYjFsJIxcaiHLDjcynELK1H1G7yj0TnrqPHHtlP3fzGPOIp5r8jgyr3keY/ljzAhJxBtbZ/tAI/wCqcQPNNY2qTaoPH1NPOO9NER10x3dwASTYDUk9AOZx8wpZRiv727VSwpcygyW45LWEcN+2XPw8T9EvUl9OWPns66qdnFHO9KgUsLVpt/jYIbtpDTYipbzb7djjvcICDDECQSWXMlyNeIUKuzD9EjoF+sfMlL3SqI5601FdG80YFgqpdc1rImQW7KqDZVvay6WviVvRsiSqmu09PEqMUySSWZbks8sgQMqZmJOW+ZRlW1lwbM2bU0gWNohJFLLwo6iF1yu0hTLlls1lzIjCwBNnU8zbp2W2mpcpQaKI20oNx2wEoqKqnKJm8C0a7RppqZODHcByVyxrJ2uE/OwFwGJGllzC9740PdrbccMTLN9TZsxZtAAyrYOeSFbZLtYMFUqWB0zao2ZNXu0YQQwRyOslQ4AhTJzCn4UGVVWPMwXv7RtN2VsyamV+HWxTpHbgpknytc9rLMABD+q5VuumBJlhDrSW1LuBvJztcCleOnfF0LKVVAjZkcEAgggi4I5EHkQccqhDa6+tueKBsXenIzxU7R54yc1MzgxnqWhkQWCnn2VKjrHGLti6bH20lUjFQyMpyyRuBmUkXF7aEEaqwJDDUHCRpDkg8HSKpGddm8eI0rShrBKiHU4dY9yAcz6DHvG7tP3/ADwZVHMk+Q/ng4ijkvzOPoqqOXUhTnEBKf8AqojxCjvhRlkQPE94+0c8feSwLOcqqLsx0AA54+/aLAsSqIouzaAADzxnW+G+BqTwoiRCDz6uR1Ph3D1Phml6cm3jLMJCafMqtcHgBi2Cp32ijqmmEdYs1Og2/aIm9m8ZqpezpEmiD97HxP5D1x45FPTR/UxSCoQsZJFYkFXdMqFWGUrYE9TmF9AMS92NiyoTUhKeUwrxDBJJ9ZkAuXCDUWGozd4Njpd/R5OA70cS1lIxDS0UlzLAx0zIRdrdMwvp5Ejpmm2pVtLDQ7Kd/mdpN6nMwmON1RcWbn33cMoqmy5gYGWZiIM1sygF1YK0ipqPckKnS9gwDaWOaLsHZLVU6Ri9jqx7lHM/LQeNsSNt7cSVVigp1p4g2fIGZ2ZrWuzNqbC4A6XPfi77q7CalhUBQaqoICg/DpfX7qC7t8udsCdKz6pRijY/FXZA37TuGZ0yi8qwHnL/ACpuT9OekWrd+hEk4IFoqUZUHTiFbfsIbebnquLbiLsvZywRLGtyFGpPNiTdmPixJJ8TiVhLLMJl2ktJvTXadTzMOiSolRgwYMGN48gwYMGJEhTvBsgzKHjsJo7mMnkb+9G33WsPIhT0xlu+e7wnQ1UKkOtxNGR2uzobj7S2sR1Av57Rivbe2QwY1EK3bTixj+kA5Mv/ABFHL7Q7J5KQI8h1DiZmW/MTpopOqT9Doe8eKSlaShfynwO0fXdGHbHqlcx09RM8dMZMzZQCAxsMxHXQAXN8vMDmC2qduS1c0VNRRBIUb6mGysCf6yTNdWbmxLXA8dSZO9u6YK+1UozRt2nRenewHdzuvNTfxsh2TvI9PDNHGqq0oC8UC0irftKG7iPUY6WTnGp9rrmc8iD+k61G32ISOtrl1dWvLaNRpQw/3i2ZFM7IkvFqolXjTdkJNI0ioI1AA7QLABuuU35XFf2btWehmNrqwNpI3BANujDofHniw7s0aUMaVU9hNMclKpykIDoahgSBZb6XI/O4jbPo1rZDTZ2lYSF/amFisSqxkY3Pul8pCtyufdLHGqkNuIU04MSNa+Pd/GUedrEFpsr37884texd4oasdg5Jesbc/wBU9R5eoGE2830gQ0TFJI5zJ0XIVB8Q7aEeK3xS6uiMdnVg6EkJItwCVtfQ2KsLqbHvB1BvhxS74sycKrjSqi7nAzDxBI1PidfHCdyQmpUVlT1iP2k9obgo58FX3wc3Otrs8KHaMjxHpFY3h+l2sqAVjIp4+Voyc/rIdf7OXFZ2nt+SZcnZSO+bhoLKW+0xJLO3PtOWOvPF/qtwdnVetJUmmc/0U2q+QJN/zbFf2p9E+0IdREJl+1Ewb9k2b8sImlyjCggp6tWxQwnvOfEEw0qpwVScQ3XiPu79JFbRqscbhokzWjdbr2jc8rNz1Gulz34bn6TkkMZalWNs8byvE5UO0ciuGMeUqfd69ruYC4NJrNlTRG0sUkZ++jL/APIYjY3VIyzpx4RU6i1e7PnEDi02rGiVe+fsMk1O1OJpIpJeA7uCiCR2dZFjyWJIYNmJJIIAIGmIdb9Me0JFIDpHdcpKJrfqwLEkN0007gMIYd5roiTwQ1AjGVGk4iuqjkueJ1JUdA17chbHzVVz1QWOKmiRQbhYIiWJ5auxaQ+Ra3hgdMiyDVxsE6kmo4gHKuygixcVoYi1+3p5pVllldpFtle/aFjcG41uDrfni6bD39iOUzSTU8o5vCBY63JA1GUkljEyMuYsVKZiMJdl/RltCe1qdkB6y2T8m7XyGLLS/RfS02tfVqWHOGDn5EkZv2R54kwqUdAaHaOgSKnhQA+MeDGjtGw32hjsn6VuJMIhDNUX5MiBXJ8YwzA+YK+Qxeq3a0VPGHnJQkXEXZLnwspI9b28cUj/ADqipkMWz6dIFOhcgF28Te/7Rb0wkgjkqZgpYGSRgM0jgC572Y/45DDqXkZ2YTR49UjljI4iyeVTwha9OtINGxiV4feGO8W9ctWcvuRA9mMfkW7z+Qx9QbHEBPtHEScKJUj4IdVHMNKHI7J7gDb4uRXDfY27a0000NemUPGBHODdVzOE4iHkbFkueai/LXDGgllznZ87LHWQhlpZ2AIZSNYmLA3R10BPQkeBdNIalmw1Lpoke61vXfrABC3FY3TUn3T0g2TWRVZephgVqzhss9NmZVlVwRJJFl1zkGxXxPM2Jq+1dowIT7JFPTSMGSVWkuAp0KDTNr1zHpa2OVVWLCkKxm1RG0heSMrYB9AgK+8V17QNhmIBNrhjujujxvr5+zAuuume3PXoo6n+8ikzMMyLRfeNEjIanYANd3pEQlb6g2gX1P13b4lbk7uAD2uo0jTtID1t8du4dB1PpfVd29lMLzyi0jiyof6NOYX8TGzN42GuUHEPYOyuMyzOuWFLGCMi2YjlKw6AfAvT3jrbLasc02HX3TNzIos2A/YnZxP6jy2iHKEJbQG0ZDXadvDZBgwYMFxaDBgwYkSDBgwYkSDBgwYkSK9tjYLKxmpxdjrJFcAP95SdFk/JuRtowzbeLcxZgZ6QWa5zxWsbjmAD7rDqp/8AO1YT7X3eEp4kbcOa1s1rq4HJZF+Idx0YdDzBEWy4278TKqwua/tWNih5HMeXikpWnA4Kp8RvHpGA0G1DCcskSSqt/q5VNlbvFiGXXmL2PUdRYKaX/UWjpAZqmrf/AFjhpYxoOUYQAWDE6kDLa47sWbeDduOobJOnAqPhcah7fZbQSDwNmHcMZ9tvdeelPbW6dJF1X17j4HDqT6VZmlBp0dW7+068DkocNkKXpVxgYk9pO0acdnOGe80cdNSwUYZXmDtNUFSCFdlCiMEcyFGviPHHNd2o1WkEhce1qCJgV4aMzlQpUrrl7JbtC2bTlqk2VLGk0bTKXjVwXUWuwBuRqQNcWCDaSxUVTTvNHNE9jTrrnV8w7diLxjLfMDzOgvckt1BSAAPdfTZsgVJSokn3T1hYd1pyt0USdjiFVZS6oT2WZL5gCLMNORGI8G0qimYqryxEc1uwt5qf4jDulPA2TM59+rlWId/Di7Tn1bsnDTdeneZ3aaMu1VTSKHZSVCxxBUNzpnYpfvsoI97FHClSVB1IUneM+/n3RZKLjASD7+0JoPpCq1FiyOPvIP8Attj7bfst79LSt5p/MnH3unDBOCjwIRDTTTSOS4ZmXVdVYWUXUW5mx78e7I2dTVMc7rA2eKmEmRXkI4gdlNtSSrLkNr3BuL4WudEdHEmrAHAU8iIIRMzNBRz6xzG/Fvdo6VT+D+VseS/SLVEWXhxj7qf/ANE4+6PYkMtQkHCMU4WXNC7nK8gQNCuYkFc1yCt79m1xfRfvDQmJY1kpWppQXze/kcdnKy52bUdoGxtyx6jobo3EB1IJ338yY8VNTWEnGffKI9ZvDUzXzzSMOoBsPkthj4pNiSPEZuykKsFaRj2QTyFlBY+gOHVcXpqGhkgdozLxXdkJBLq4VQ1uYVdADp73ecWaGGKScwqqhNpUaTcMaKJ1zMLW5AlW5dcHpKGEUaQEi+QAyztGOAuK7aiT65Rne09n8FwokSVWUMroTYg+B1BBBBBAOmLlUbFj2hEOBEIaqKOMgKuWOdWiVrAiyrKLnTqB3e7TdrVfFlZ+GIibZkF7BgoDWvqLkXsb8+eJNTtQWpjG0nEhUXJtlBDlhkAN+oBOl7Y3UlSgkjP3nGSVJBIOUPJduVHscoYBo2vFPHIQCkvSSPNrdubKL9oOSBmBwl2pvG9RFAjKuaFcgl14jC5spPcAbAedyb46QUVXtGUuc0jE9qRtFHryHkB6Yu2wt1YqVgApqKoi4AA7Pjroi/fY+XdhPO9KS8merAxu6JTnzOg3nTSDGpd1+9aI2n6faEe7m5IC8es7EY1EZ0v3Zu4fd5n8jpOytgmbK86ZIVsY4CLFre60g6AaER9NC2uizNlbt2YS1BDyDVFF+HH+EHVm++de4LqMPsJA06+6JmbNVj5QPlRw2naruyBhqhCG04GxQa7Tx3boMGDBguLQYMGDEiQYMGDEiQYMGDEiQYMGDEiQYMGDEiRwrKFJkKSIrqeYYXHn5jv6YrtZu5LHfgnjR/1Uh7YHcsh97yf+1i04MYvy7UwnA6mo8uBzHKPQSk1SaRkO09zaWZsq5qWb+rZbX8kOhHjGbYq+09xaqG5CcVe+PX9n3vyON/rKCOZckqK69zAEeevXxwlm3Sy/oJnj+4/1iftEOPRwPDFWlz0pZh3Gn9q79yxfhUUjByXZdupNDtTbwyjBp9pykRxykusR7Mcl+ze116MAbDQEYabE3r4NcKpo9NbxxsQuqZLDNfsgcl6WAFgMahtDYMxFpqWKoHejKT/Zmy29GOK1Xbp0Xxwz057ysqj5kMnyODU9NkDDMSyx/jRY8KEd0CGRINW3Bzt5xUtgbWhgWsBLgzQvDF2RyYg9qzaaADS+Pd2NoxRw1iySBGmh4aXDnXNfUopsMOjuNSP+jrB5Fo2/cRg/0YX92pB/5f8AJ8aH+oejLhaykmmaVaf6xQSE1bCkGm8esJZPZS0ZmneV3WQyyor9ghVENlcKXsV1Ol7+F8ebS26WpPZ2mao+tDqzBrIqqy5QZO1dsw05DLpe+jv/AEX99SB/y/8A74BuHSp+krB841/exxP/AGLow0wuFW4JV/8AMT4CaGaQOY9YrNLt0iA08iCWLNnUElWRrWJVhyBHMEEddDrjnNtuVplkUlGRVSMJfsKq5VVb3Ogvre9yTe5xeaLdOh+BJqj8KyuPnEoX5nFk2dsGRf0FGkI+1IyKflHnY+Rtii+ncX/HllqP91EDvPpFkyCv1uAcLnw9YzCh3Qq6hsxRlzG5eUkX8de0flizUG5FNAwE7GeU6iJQTfyRLsR4nTvxoEO6jN+nnYj7EQ4a+rXMh9GXyw42fsqKAWijVAedhqfFjzJ8TfATrvSE1Z1wNp2Iz5rOXIQW3LMt3Smp2q9B9YrlDu/NIACBSxDki5TKR3aXSP0zH8JxZNnbLjgXLEgUE3J1JY97MdWPiSTiVgxGJZqXThaTTbtPE5mCCSo1UawYMGDG8eQYMGDEiQYMGDEiQYMGDEiQYMGDEiQYMGDEiQYMGDEiQYMGDEiQYMGDEiQY8GDBiRIpO/8AyxkFb7xx7gw/k/yoSTnzxzpuYxqv0f8AMYMGLzf5Risr+ZGhnHuDBjnYewYMGDEiQYMGDEiQYMGDEiQYMGDEiQYMGDEiQYMGDEiR/9k="/>
          <p:cNvSpPr>
            <a:spLocks noChangeAspect="1" noChangeArrowheads="1"/>
          </p:cNvSpPr>
          <p:nvPr/>
        </p:nvSpPr>
        <p:spPr bwMode="auto">
          <a:xfrm>
            <a:off x="0" y="-1038225"/>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4584" name="Picture 8" descr="http://bedford.sharpschool.net/UserFiles/Servers/Server_1057178/Image/Departments/Assessment_Planning/department_of_education.png"/>
          <p:cNvPicPr>
            <a:picLocks noChangeAspect="1" noChangeArrowheads="1"/>
          </p:cNvPicPr>
          <p:nvPr/>
        </p:nvPicPr>
        <p:blipFill>
          <a:blip r:embed="rId3"/>
          <a:srcRect/>
          <a:stretch>
            <a:fillRect/>
          </a:stretch>
        </p:blipFill>
        <p:spPr bwMode="auto">
          <a:xfrm>
            <a:off x="6365365" y="4955666"/>
            <a:ext cx="1384859" cy="1384859"/>
          </a:xfrm>
          <a:prstGeom prst="rect">
            <a:avLst/>
          </a:prstGeom>
          <a:noFill/>
        </p:spPr>
      </p:pic>
      <p:pic>
        <p:nvPicPr>
          <p:cNvPr id="24590" name="Picture 14" descr="https://www.colocationamerica.com/picts/articles/hipaa.gif"/>
          <p:cNvPicPr>
            <a:picLocks noChangeAspect="1" noChangeArrowheads="1"/>
          </p:cNvPicPr>
          <p:nvPr/>
        </p:nvPicPr>
        <p:blipFill>
          <a:blip r:embed="rId4"/>
          <a:srcRect/>
          <a:stretch>
            <a:fillRect/>
          </a:stretch>
        </p:blipFill>
        <p:spPr bwMode="auto">
          <a:xfrm>
            <a:off x="7814091" y="1281183"/>
            <a:ext cx="1019175" cy="747713"/>
          </a:xfrm>
          <a:prstGeom prst="rect">
            <a:avLst/>
          </a:prstGeom>
          <a:noFill/>
          <a:ln>
            <a:solidFill>
              <a:schemeClr val="accent1"/>
            </a:solidFill>
          </a:ln>
        </p:spPr>
      </p:pic>
      <p:pic>
        <p:nvPicPr>
          <p:cNvPr id="24592" name="Picture 16" descr="http://www.purdue.edu/onepurdue/mypurduenews/images/ferpa_logo.gif"/>
          <p:cNvPicPr>
            <a:picLocks noChangeAspect="1" noChangeArrowheads="1"/>
          </p:cNvPicPr>
          <p:nvPr/>
        </p:nvPicPr>
        <p:blipFill>
          <a:blip r:embed="rId5"/>
          <a:srcRect/>
          <a:stretch>
            <a:fillRect/>
          </a:stretch>
        </p:blipFill>
        <p:spPr bwMode="auto">
          <a:xfrm>
            <a:off x="5598358" y="1277658"/>
            <a:ext cx="1905000" cy="466726"/>
          </a:xfrm>
          <a:prstGeom prst="rect">
            <a:avLst/>
          </a:prstGeom>
          <a:noFill/>
          <a:ln>
            <a:solidFill>
              <a:schemeClr val="accent1"/>
            </a:solidFill>
          </a:ln>
        </p:spPr>
      </p:pic>
      <p:pic>
        <p:nvPicPr>
          <p:cNvPr id="24594" name="Picture 18" descr="http://www.hartwick.edu/images/news2012300x300/TitleIXLarge.jpg"/>
          <p:cNvPicPr>
            <a:picLocks noChangeAspect="1" noChangeArrowheads="1"/>
          </p:cNvPicPr>
          <p:nvPr/>
        </p:nvPicPr>
        <p:blipFill>
          <a:blip r:embed="rId6"/>
          <a:srcRect/>
          <a:stretch>
            <a:fillRect/>
          </a:stretch>
        </p:blipFill>
        <p:spPr bwMode="auto">
          <a:xfrm>
            <a:off x="7705759" y="2638242"/>
            <a:ext cx="1103791" cy="1103791"/>
          </a:xfrm>
          <a:prstGeom prst="rect">
            <a:avLst/>
          </a:prstGeom>
          <a:noFill/>
        </p:spPr>
      </p:pic>
      <p:sp>
        <p:nvSpPr>
          <p:cNvPr id="12" name="TextBox 11"/>
          <p:cNvSpPr txBox="1"/>
          <p:nvPr/>
        </p:nvSpPr>
        <p:spPr>
          <a:xfrm>
            <a:off x="0" y="631327"/>
            <a:ext cx="9144000" cy="646331"/>
          </a:xfrm>
          <a:prstGeom prst="rect">
            <a:avLst/>
          </a:prstGeom>
          <a:noFill/>
        </p:spPr>
        <p:txBody>
          <a:bodyPr wrap="square" rtlCol="0">
            <a:spAutoFit/>
          </a:bodyPr>
          <a:lstStyle/>
          <a:p>
            <a:r>
              <a:rPr lang="en-US" sz="3600" dirty="0" smtClean="0">
                <a:solidFill>
                  <a:srgbClr val="0C533A"/>
                </a:solidFill>
                <a:latin typeface="Arial Black" panose="020B0A04020102020204" pitchFamily="34" charset="0"/>
              </a:rPr>
              <a:t>Applicable Laws                 </a:t>
            </a:r>
            <a:r>
              <a:rPr lang="en-US" sz="2800" b="1" i="1" dirty="0" smtClean="0">
                <a:solidFill>
                  <a:schemeClr val="accent6">
                    <a:lumMod val="75000"/>
                  </a:schemeClr>
                </a:solidFill>
                <a:latin typeface="+mn-lt"/>
              </a:rPr>
              <a:t>Keep in mind</a:t>
            </a:r>
            <a:endParaRPr lang="en-US" sz="2800" b="1" i="1" dirty="0">
              <a:solidFill>
                <a:schemeClr val="accent6">
                  <a:lumMod val="75000"/>
                </a:schemeClr>
              </a:solidFill>
              <a:latin typeface="+mn-lt"/>
            </a:endParaRPr>
          </a:p>
        </p:txBody>
      </p:sp>
      <p:pic>
        <p:nvPicPr>
          <p:cNvPr id="2" name="Picture 1"/>
          <p:cNvPicPr>
            <a:picLocks noChangeAspect="1"/>
          </p:cNvPicPr>
          <p:nvPr/>
        </p:nvPicPr>
        <p:blipFill>
          <a:blip r:embed="rId7"/>
          <a:stretch>
            <a:fillRect/>
          </a:stretch>
        </p:blipFill>
        <p:spPr>
          <a:xfrm>
            <a:off x="5081089" y="3076882"/>
            <a:ext cx="1469769" cy="66515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Elbow Connector 99"/>
          <p:cNvCxnSpPr>
            <a:endCxn id="9" idx="1"/>
          </p:cNvCxnSpPr>
          <p:nvPr/>
        </p:nvCxnSpPr>
        <p:spPr>
          <a:xfrm rot="5400000" flipH="1" flipV="1">
            <a:off x="1181100" y="2975610"/>
            <a:ext cx="3844290" cy="1329690"/>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Flowchart: Preparation 6"/>
          <p:cNvSpPr/>
          <p:nvPr/>
        </p:nvSpPr>
        <p:spPr>
          <a:xfrm>
            <a:off x="3779520" y="3848100"/>
            <a:ext cx="1524000" cy="762000"/>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eparation 8"/>
          <p:cNvSpPr/>
          <p:nvPr/>
        </p:nvSpPr>
        <p:spPr>
          <a:xfrm>
            <a:off x="3768090" y="1337310"/>
            <a:ext cx="1524000" cy="762000"/>
          </a:xfrm>
          <a:prstGeom prst="flowChartPreparation">
            <a:avLst/>
          </a:prstGeom>
          <a:noFill/>
          <a:ln w="38100" cmpd="sng">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680507"/>
            <a:ext cx="9144000" cy="646331"/>
          </a:xfrm>
          <a:prstGeom prst="rect">
            <a:avLst/>
          </a:prstGeom>
          <a:noFill/>
        </p:spPr>
        <p:txBody>
          <a:bodyPr wrap="square" rtlCol="0">
            <a:spAutoFit/>
          </a:bodyPr>
          <a:lstStyle/>
          <a:p>
            <a:r>
              <a:rPr lang="en-US" sz="3600" dirty="0" smtClean="0">
                <a:solidFill>
                  <a:srgbClr val="0C533A"/>
                </a:solidFill>
                <a:latin typeface="Arial Black" panose="020B0A04020102020204" pitchFamily="34" charset="0"/>
              </a:rPr>
              <a:t>Incident Response     </a:t>
            </a:r>
            <a:r>
              <a:rPr lang="en-US" sz="2800" b="1" i="1" dirty="0" smtClean="0">
                <a:solidFill>
                  <a:schemeClr val="accent6">
                    <a:lumMod val="75000"/>
                  </a:schemeClr>
                </a:solidFill>
              </a:rPr>
              <a:t>Incidents &amp; </a:t>
            </a:r>
            <a:r>
              <a:rPr lang="en-US" sz="2800" b="1" i="1" dirty="0" smtClean="0">
                <a:solidFill>
                  <a:schemeClr val="accent6">
                    <a:lumMod val="75000"/>
                  </a:schemeClr>
                </a:solidFill>
                <a:latin typeface="+mn-lt"/>
              </a:rPr>
              <a:t>Resources</a:t>
            </a:r>
            <a:endParaRPr lang="en-US" sz="2800" b="1" i="1" dirty="0">
              <a:solidFill>
                <a:schemeClr val="accent6">
                  <a:lumMod val="75000"/>
                </a:schemeClr>
              </a:solidFill>
              <a:latin typeface="+mn-lt"/>
            </a:endParaRPr>
          </a:p>
        </p:txBody>
      </p:sp>
      <p:sp>
        <p:nvSpPr>
          <p:cNvPr id="13" name="Flowchart: Process 12"/>
          <p:cNvSpPr/>
          <p:nvPr/>
        </p:nvSpPr>
        <p:spPr>
          <a:xfrm>
            <a:off x="152400" y="2106930"/>
            <a:ext cx="2285999" cy="434340"/>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4" name="Flowchart: Process 13"/>
          <p:cNvSpPr/>
          <p:nvPr/>
        </p:nvSpPr>
        <p:spPr>
          <a:xfrm>
            <a:off x="3581400" y="2606040"/>
            <a:ext cx="1916430" cy="6858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935390" y="1386392"/>
            <a:ext cx="1210588" cy="707886"/>
          </a:xfrm>
          <a:prstGeom prst="rect">
            <a:avLst/>
          </a:prstGeom>
          <a:noFill/>
        </p:spPr>
        <p:txBody>
          <a:bodyPr wrap="none" rtlCol="0">
            <a:spAutoFit/>
          </a:bodyPr>
          <a:lstStyle/>
          <a:p>
            <a:pPr algn="ctr"/>
            <a:r>
              <a:rPr lang="en-US" sz="2000" b="1" dirty="0" smtClean="0">
                <a:solidFill>
                  <a:srgbClr val="006600"/>
                </a:solidFill>
              </a:rPr>
              <a:t>Student/</a:t>
            </a:r>
          </a:p>
          <a:p>
            <a:pPr algn="ctr"/>
            <a:r>
              <a:rPr lang="en-US" sz="2000" b="1" dirty="0" smtClean="0">
                <a:solidFill>
                  <a:srgbClr val="006600"/>
                </a:solidFill>
              </a:rPr>
              <a:t>Leader</a:t>
            </a:r>
            <a:endParaRPr lang="en-US" sz="2000" b="1" dirty="0">
              <a:solidFill>
                <a:srgbClr val="006600"/>
              </a:solidFill>
            </a:endParaRPr>
          </a:p>
        </p:txBody>
      </p:sp>
      <p:sp>
        <p:nvSpPr>
          <p:cNvPr id="32" name="TextBox 31"/>
          <p:cNvSpPr txBox="1"/>
          <p:nvPr/>
        </p:nvSpPr>
        <p:spPr>
          <a:xfrm>
            <a:off x="3867150" y="3893820"/>
            <a:ext cx="1371600" cy="707886"/>
          </a:xfrm>
          <a:prstGeom prst="rect">
            <a:avLst/>
          </a:prstGeom>
          <a:noFill/>
        </p:spPr>
        <p:txBody>
          <a:bodyPr wrap="square" rtlCol="0">
            <a:spAutoFit/>
          </a:bodyPr>
          <a:lstStyle/>
          <a:p>
            <a:pPr algn="ctr"/>
            <a:r>
              <a:rPr lang="en-US" sz="2000" dirty="0" smtClean="0"/>
              <a:t>DPPS</a:t>
            </a:r>
          </a:p>
          <a:p>
            <a:pPr algn="ctr"/>
            <a:r>
              <a:rPr lang="en-US" sz="2000" dirty="0" smtClean="0"/>
              <a:t>CADET</a:t>
            </a:r>
          </a:p>
        </p:txBody>
      </p:sp>
      <p:sp>
        <p:nvSpPr>
          <p:cNvPr id="33" name="TextBox 32"/>
          <p:cNvSpPr txBox="1"/>
          <p:nvPr/>
        </p:nvSpPr>
        <p:spPr>
          <a:xfrm>
            <a:off x="415290" y="2141220"/>
            <a:ext cx="1828800" cy="400110"/>
          </a:xfrm>
          <a:prstGeom prst="rect">
            <a:avLst/>
          </a:prstGeom>
          <a:noFill/>
        </p:spPr>
        <p:txBody>
          <a:bodyPr wrap="square" rtlCol="0">
            <a:spAutoFit/>
          </a:bodyPr>
          <a:lstStyle/>
          <a:p>
            <a:pPr algn="ctr"/>
            <a:r>
              <a:rPr lang="en-US" sz="2000" dirty="0" smtClean="0"/>
              <a:t>HEALTH</a:t>
            </a:r>
            <a:endParaRPr lang="en-US" sz="2000" dirty="0"/>
          </a:p>
        </p:txBody>
      </p:sp>
      <p:sp>
        <p:nvSpPr>
          <p:cNvPr id="34" name="TextBox 33"/>
          <p:cNvSpPr txBox="1"/>
          <p:nvPr/>
        </p:nvSpPr>
        <p:spPr>
          <a:xfrm>
            <a:off x="3501390" y="2651760"/>
            <a:ext cx="2026920" cy="584775"/>
          </a:xfrm>
          <a:prstGeom prst="rect">
            <a:avLst/>
          </a:prstGeom>
          <a:noFill/>
        </p:spPr>
        <p:txBody>
          <a:bodyPr wrap="square" rtlCol="0">
            <a:spAutoFit/>
          </a:bodyPr>
          <a:lstStyle/>
          <a:p>
            <a:pPr algn="ctr"/>
            <a:r>
              <a:rPr lang="en-US" sz="1600" dirty="0" smtClean="0"/>
              <a:t>Call 24/7 Int. Line</a:t>
            </a:r>
          </a:p>
          <a:p>
            <a:pPr algn="ctr"/>
            <a:r>
              <a:rPr lang="en-US" sz="1600" b="1" dirty="0">
                <a:solidFill>
                  <a:srgbClr val="FF0000"/>
                </a:solidFill>
              </a:rPr>
              <a:t>+</a:t>
            </a:r>
            <a:r>
              <a:rPr lang="en-US" sz="1600" b="1" dirty="0" smtClean="0">
                <a:solidFill>
                  <a:srgbClr val="FF0000"/>
                </a:solidFill>
              </a:rPr>
              <a:t>1-</a:t>
            </a:r>
            <a:r>
              <a:rPr lang="en-US" sz="1600" dirty="0" smtClean="0"/>
              <a:t>517-353-3784</a:t>
            </a:r>
            <a:endParaRPr lang="en-US" sz="1600" dirty="0"/>
          </a:p>
        </p:txBody>
      </p:sp>
      <p:cxnSp>
        <p:nvCxnSpPr>
          <p:cNvPr id="43" name="Straight Arrow Connector 42"/>
          <p:cNvCxnSpPr>
            <a:stCxn id="9" idx="2"/>
            <a:endCxn id="14" idx="0"/>
          </p:cNvCxnSpPr>
          <p:nvPr/>
        </p:nvCxnSpPr>
        <p:spPr>
          <a:xfrm>
            <a:off x="4530090" y="2099310"/>
            <a:ext cx="9525" cy="50673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2"/>
            <a:endCxn id="7" idx="0"/>
          </p:cNvCxnSpPr>
          <p:nvPr/>
        </p:nvCxnSpPr>
        <p:spPr>
          <a:xfrm>
            <a:off x="4539615" y="3291840"/>
            <a:ext cx="1905" cy="5562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Flowchart: Process 40"/>
          <p:cNvSpPr/>
          <p:nvPr/>
        </p:nvSpPr>
        <p:spPr>
          <a:xfrm>
            <a:off x="152400" y="2937510"/>
            <a:ext cx="2285998" cy="457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03859" y="2971800"/>
            <a:ext cx="1828800" cy="400110"/>
          </a:xfrm>
          <a:prstGeom prst="rect">
            <a:avLst/>
          </a:prstGeom>
          <a:noFill/>
        </p:spPr>
        <p:txBody>
          <a:bodyPr wrap="square" rtlCol="0">
            <a:spAutoFit/>
          </a:bodyPr>
          <a:lstStyle/>
          <a:p>
            <a:pPr algn="ctr"/>
            <a:r>
              <a:rPr lang="en-US" sz="2000" dirty="0" smtClean="0"/>
              <a:t>LEGAL</a:t>
            </a:r>
            <a:endParaRPr lang="en-US" sz="2000" dirty="0"/>
          </a:p>
        </p:txBody>
      </p:sp>
      <p:sp>
        <p:nvSpPr>
          <p:cNvPr id="46" name="Flowchart: Process 45"/>
          <p:cNvSpPr/>
          <p:nvPr/>
        </p:nvSpPr>
        <p:spPr>
          <a:xfrm>
            <a:off x="152400" y="3733800"/>
            <a:ext cx="2285999" cy="41529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01930" y="3768090"/>
            <a:ext cx="2133600" cy="400110"/>
          </a:xfrm>
          <a:prstGeom prst="rect">
            <a:avLst/>
          </a:prstGeom>
          <a:noFill/>
        </p:spPr>
        <p:txBody>
          <a:bodyPr wrap="square" rtlCol="0">
            <a:spAutoFit/>
          </a:bodyPr>
          <a:lstStyle/>
          <a:p>
            <a:pPr algn="ctr"/>
            <a:r>
              <a:rPr lang="en-US" sz="2000" dirty="0" smtClean="0"/>
              <a:t>CRIME</a:t>
            </a:r>
            <a:endParaRPr lang="en-US" sz="2000" dirty="0"/>
          </a:p>
        </p:txBody>
      </p:sp>
      <p:sp>
        <p:nvSpPr>
          <p:cNvPr id="48" name="Flowchart: Process 47"/>
          <p:cNvSpPr/>
          <p:nvPr/>
        </p:nvSpPr>
        <p:spPr>
          <a:xfrm>
            <a:off x="152400" y="4461510"/>
            <a:ext cx="2285999" cy="41529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0" y="4495800"/>
            <a:ext cx="2590800" cy="338554"/>
          </a:xfrm>
          <a:prstGeom prst="rect">
            <a:avLst/>
          </a:prstGeom>
          <a:noFill/>
        </p:spPr>
        <p:txBody>
          <a:bodyPr wrap="square" rtlCol="0">
            <a:spAutoFit/>
          </a:bodyPr>
          <a:lstStyle/>
          <a:p>
            <a:pPr algn="ctr"/>
            <a:r>
              <a:rPr lang="en-US" sz="1600" dirty="0" smtClean="0"/>
              <a:t>NATURAL DISASTER</a:t>
            </a:r>
            <a:endParaRPr lang="en-US" sz="1600" dirty="0"/>
          </a:p>
        </p:txBody>
      </p:sp>
      <p:sp>
        <p:nvSpPr>
          <p:cNvPr id="50" name="Flowchart: Process 49"/>
          <p:cNvSpPr/>
          <p:nvPr/>
        </p:nvSpPr>
        <p:spPr>
          <a:xfrm>
            <a:off x="152400" y="5181600"/>
            <a:ext cx="2286000" cy="3810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81000" y="5181600"/>
            <a:ext cx="1828800" cy="369332"/>
          </a:xfrm>
          <a:prstGeom prst="rect">
            <a:avLst/>
          </a:prstGeom>
          <a:noFill/>
        </p:spPr>
        <p:txBody>
          <a:bodyPr wrap="square" rtlCol="0">
            <a:spAutoFit/>
          </a:bodyPr>
          <a:lstStyle/>
          <a:p>
            <a:pPr algn="ctr"/>
            <a:r>
              <a:rPr lang="en-US" sz="1800" dirty="0" smtClean="0"/>
              <a:t>CIVIL UNREST</a:t>
            </a:r>
            <a:endParaRPr lang="en-US" sz="1800" dirty="0"/>
          </a:p>
        </p:txBody>
      </p:sp>
      <p:sp>
        <p:nvSpPr>
          <p:cNvPr id="81" name="Flowchart: Process 80"/>
          <p:cNvSpPr/>
          <p:nvPr/>
        </p:nvSpPr>
        <p:spPr>
          <a:xfrm>
            <a:off x="6652260" y="2084070"/>
            <a:ext cx="2285999" cy="43434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6663690" y="2118360"/>
            <a:ext cx="2362200" cy="369332"/>
          </a:xfrm>
          <a:prstGeom prst="rect">
            <a:avLst/>
          </a:prstGeom>
          <a:noFill/>
        </p:spPr>
        <p:txBody>
          <a:bodyPr wrap="square" rtlCol="0">
            <a:spAutoFit/>
          </a:bodyPr>
          <a:lstStyle/>
          <a:p>
            <a:pPr algn="ctr"/>
            <a:r>
              <a:rPr lang="en-US" sz="1800" dirty="0" smtClean="0"/>
              <a:t>University Physician</a:t>
            </a:r>
            <a:endParaRPr lang="en-US" sz="1800" dirty="0"/>
          </a:p>
        </p:txBody>
      </p:sp>
      <p:sp>
        <p:nvSpPr>
          <p:cNvPr id="83" name="Flowchart: Process 82"/>
          <p:cNvSpPr/>
          <p:nvPr/>
        </p:nvSpPr>
        <p:spPr>
          <a:xfrm>
            <a:off x="6663690" y="2739390"/>
            <a:ext cx="2285999" cy="43434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6629400" y="2773680"/>
            <a:ext cx="2362200" cy="369332"/>
          </a:xfrm>
          <a:prstGeom prst="rect">
            <a:avLst/>
          </a:prstGeom>
          <a:noFill/>
        </p:spPr>
        <p:txBody>
          <a:bodyPr wrap="square" rtlCol="0">
            <a:spAutoFit/>
          </a:bodyPr>
          <a:lstStyle/>
          <a:p>
            <a:pPr algn="ctr"/>
            <a:r>
              <a:rPr lang="en-US" sz="1800" dirty="0" smtClean="0"/>
              <a:t>General Counsel </a:t>
            </a:r>
            <a:endParaRPr lang="en-US" sz="1800" dirty="0"/>
          </a:p>
        </p:txBody>
      </p:sp>
      <p:sp>
        <p:nvSpPr>
          <p:cNvPr id="85" name="Flowchart: Process 84"/>
          <p:cNvSpPr/>
          <p:nvPr/>
        </p:nvSpPr>
        <p:spPr>
          <a:xfrm>
            <a:off x="6671310" y="3360420"/>
            <a:ext cx="2285999" cy="43434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6934200" y="3394710"/>
            <a:ext cx="1828800" cy="369332"/>
          </a:xfrm>
          <a:prstGeom prst="rect">
            <a:avLst/>
          </a:prstGeom>
          <a:noFill/>
        </p:spPr>
        <p:txBody>
          <a:bodyPr wrap="square" rtlCol="0">
            <a:spAutoFit/>
          </a:bodyPr>
          <a:lstStyle/>
          <a:p>
            <a:pPr algn="ctr"/>
            <a:r>
              <a:rPr lang="en-US" sz="1800" dirty="0" smtClean="0"/>
              <a:t>HTH Insurance</a:t>
            </a:r>
            <a:endParaRPr lang="en-US" sz="1800" dirty="0"/>
          </a:p>
        </p:txBody>
      </p:sp>
      <p:sp>
        <p:nvSpPr>
          <p:cNvPr id="87" name="Flowchart: Process 86"/>
          <p:cNvSpPr/>
          <p:nvPr/>
        </p:nvSpPr>
        <p:spPr>
          <a:xfrm>
            <a:off x="6671310" y="3992880"/>
            <a:ext cx="2285999" cy="43434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6934200" y="4027170"/>
            <a:ext cx="1828800" cy="369332"/>
          </a:xfrm>
          <a:prstGeom prst="rect">
            <a:avLst/>
          </a:prstGeom>
          <a:noFill/>
        </p:spPr>
        <p:txBody>
          <a:bodyPr wrap="square" rtlCol="0">
            <a:spAutoFit/>
          </a:bodyPr>
          <a:lstStyle/>
          <a:p>
            <a:pPr algn="ctr"/>
            <a:r>
              <a:rPr lang="en-US" sz="1800" dirty="0" smtClean="0"/>
              <a:t>FrontierMEDEX</a:t>
            </a:r>
            <a:endParaRPr lang="en-US" sz="1800" dirty="0"/>
          </a:p>
        </p:txBody>
      </p:sp>
      <p:sp>
        <p:nvSpPr>
          <p:cNvPr id="89" name="Flowchart: Process 88"/>
          <p:cNvSpPr/>
          <p:nvPr/>
        </p:nvSpPr>
        <p:spPr>
          <a:xfrm>
            <a:off x="6671310" y="4598670"/>
            <a:ext cx="2285999" cy="43434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6934200" y="4632960"/>
            <a:ext cx="1828800" cy="369332"/>
          </a:xfrm>
          <a:prstGeom prst="rect">
            <a:avLst/>
          </a:prstGeom>
          <a:noFill/>
        </p:spPr>
        <p:txBody>
          <a:bodyPr wrap="square" rtlCol="0">
            <a:spAutoFit/>
          </a:bodyPr>
          <a:lstStyle/>
          <a:p>
            <a:pPr algn="ctr"/>
            <a:r>
              <a:rPr lang="en-US" sz="1800" dirty="0" smtClean="0"/>
              <a:t>DPPS/FBI</a:t>
            </a:r>
            <a:endParaRPr lang="en-US" sz="1800" dirty="0"/>
          </a:p>
        </p:txBody>
      </p:sp>
      <p:sp>
        <p:nvSpPr>
          <p:cNvPr id="91" name="Flowchart: Process 90"/>
          <p:cNvSpPr/>
          <p:nvPr/>
        </p:nvSpPr>
        <p:spPr>
          <a:xfrm>
            <a:off x="6671310" y="5208270"/>
            <a:ext cx="2285999" cy="43434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6934200" y="5242560"/>
            <a:ext cx="1828800" cy="369332"/>
          </a:xfrm>
          <a:prstGeom prst="rect">
            <a:avLst/>
          </a:prstGeom>
          <a:noFill/>
        </p:spPr>
        <p:txBody>
          <a:bodyPr wrap="square" rtlCol="0">
            <a:spAutoFit/>
          </a:bodyPr>
          <a:lstStyle/>
          <a:p>
            <a:pPr algn="ctr"/>
            <a:r>
              <a:rPr lang="en-US" sz="1800" dirty="0" smtClean="0"/>
              <a:t>U.S. Embassy</a:t>
            </a:r>
            <a:endParaRPr lang="en-US" sz="1800" dirty="0"/>
          </a:p>
        </p:txBody>
      </p:sp>
      <p:sp>
        <p:nvSpPr>
          <p:cNvPr id="93" name="Flowchart: Process 92"/>
          <p:cNvSpPr/>
          <p:nvPr/>
        </p:nvSpPr>
        <p:spPr>
          <a:xfrm>
            <a:off x="6671310" y="5894070"/>
            <a:ext cx="2285999" cy="43434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6705600" y="5928360"/>
            <a:ext cx="2286000" cy="369332"/>
          </a:xfrm>
          <a:prstGeom prst="rect">
            <a:avLst/>
          </a:prstGeom>
          <a:noFill/>
        </p:spPr>
        <p:txBody>
          <a:bodyPr wrap="square" rtlCol="0">
            <a:spAutoFit/>
          </a:bodyPr>
          <a:lstStyle/>
          <a:p>
            <a:pPr algn="ctr"/>
            <a:r>
              <a:rPr lang="en-US" sz="1800" dirty="0" smtClean="0"/>
              <a:t>Office of Risk Mgmt</a:t>
            </a:r>
            <a:endParaRPr lang="en-US" sz="1800" dirty="0"/>
          </a:p>
        </p:txBody>
      </p:sp>
      <p:cxnSp>
        <p:nvCxnSpPr>
          <p:cNvPr id="158" name="Straight Connector 157"/>
          <p:cNvCxnSpPr/>
          <p:nvPr/>
        </p:nvCxnSpPr>
        <p:spPr>
          <a:xfrm>
            <a:off x="6640830" y="2057400"/>
            <a:ext cx="41910" cy="4267200"/>
          </a:xfrm>
          <a:prstGeom prst="line">
            <a:avLst/>
          </a:prstGeom>
          <a:ln w="38100"/>
        </p:spPr>
        <p:style>
          <a:lnRef idx="1">
            <a:schemeClr val="accent1"/>
          </a:lnRef>
          <a:fillRef idx="0">
            <a:schemeClr val="accent1"/>
          </a:fillRef>
          <a:effectRef idx="0">
            <a:schemeClr val="accent1"/>
          </a:effectRef>
          <a:fontRef idx="minor">
            <a:schemeClr val="tx1"/>
          </a:fontRef>
        </p:style>
      </p:cxnSp>
      <p:sp useBgFill="1">
        <p:nvSpPr>
          <p:cNvPr id="167" name="Flowchart: Preparation 166"/>
          <p:cNvSpPr/>
          <p:nvPr/>
        </p:nvSpPr>
        <p:spPr>
          <a:xfrm>
            <a:off x="3775710" y="5082540"/>
            <a:ext cx="1524000" cy="762000"/>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extBox 167"/>
          <p:cNvSpPr txBox="1"/>
          <p:nvPr/>
        </p:nvSpPr>
        <p:spPr>
          <a:xfrm>
            <a:off x="3863340" y="5128260"/>
            <a:ext cx="1371600" cy="646331"/>
          </a:xfrm>
          <a:prstGeom prst="rect">
            <a:avLst/>
          </a:prstGeom>
          <a:noFill/>
        </p:spPr>
        <p:txBody>
          <a:bodyPr wrap="square" rtlCol="0">
            <a:spAutoFit/>
          </a:bodyPr>
          <a:lstStyle/>
          <a:p>
            <a:pPr algn="ctr"/>
            <a:r>
              <a:rPr lang="en-US" sz="1800" dirty="0" smtClean="0"/>
              <a:t>On-Call Responder</a:t>
            </a:r>
          </a:p>
        </p:txBody>
      </p:sp>
      <p:cxnSp>
        <p:nvCxnSpPr>
          <p:cNvPr id="169" name="Straight Arrow Connector 168"/>
          <p:cNvCxnSpPr>
            <a:stCxn id="7" idx="2"/>
            <a:endCxn id="168" idx="0"/>
          </p:cNvCxnSpPr>
          <p:nvPr/>
        </p:nvCxnSpPr>
        <p:spPr>
          <a:xfrm>
            <a:off x="4541520" y="4610100"/>
            <a:ext cx="7620" cy="5181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2560320" y="2167890"/>
            <a:ext cx="9906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490210" y="2152650"/>
            <a:ext cx="9906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667000" y="2244090"/>
            <a:ext cx="693010" cy="400110"/>
          </a:xfrm>
          <a:prstGeom prst="rect">
            <a:avLst/>
          </a:prstGeom>
          <a:noFill/>
        </p:spPr>
        <p:txBody>
          <a:bodyPr wrap="none" rtlCol="0">
            <a:spAutoFit/>
          </a:bodyPr>
          <a:lstStyle/>
          <a:p>
            <a:r>
              <a:rPr lang="en-US" sz="2000" dirty="0" smtClean="0"/>
              <a:t>911*</a:t>
            </a:r>
            <a:endParaRPr lang="en-US" sz="2000" dirty="0"/>
          </a:p>
        </p:txBody>
      </p:sp>
      <p:sp>
        <p:nvSpPr>
          <p:cNvPr id="65" name="TextBox 64"/>
          <p:cNvSpPr txBox="1"/>
          <p:nvPr/>
        </p:nvSpPr>
        <p:spPr>
          <a:xfrm>
            <a:off x="5673090" y="2244090"/>
            <a:ext cx="713657" cy="400110"/>
          </a:xfrm>
          <a:prstGeom prst="rect">
            <a:avLst/>
          </a:prstGeom>
          <a:noFill/>
        </p:spPr>
        <p:txBody>
          <a:bodyPr wrap="none" rtlCol="0">
            <a:spAutoFit/>
          </a:bodyPr>
          <a:lstStyle/>
          <a:p>
            <a:r>
              <a:rPr lang="en-US" sz="2000" dirty="0" smtClean="0"/>
              <a:t>HTH</a:t>
            </a:r>
            <a:endParaRPr lang="en-US" sz="2000" dirty="0"/>
          </a:p>
        </p:txBody>
      </p:sp>
      <p:cxnSp>
        <p:nvCxnSpPr>
          <p:cNvPr id="114" name="Shape 113"/>
          <p:cNvCxnSpPr>
            <a:stCxn id="167" idx="2"/>
          </p:cNvCxnSpPr>
          <p:nvPr/>
        </p:nvCxnSpPr>
        <p:spPr>
          <a:xfrm rot="16200000" flipH="1">
            <a:off x="5387340" y="4994910"/>
            <a:ext cx="468630" cy="2167890"/>
          </a:xfrm>
          <a:prstGeom prst="bentConnector2">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endCxn id="62" idx="4"/>
          </p:cNvCxnSpPr>
          <p:nvPr/>
        </p:nvCxnSpPr>
        <p:spPr>
          <a:xfrm flipH="1" flipV="1">
            <a:off x="5985510" y="2686050"/>
            <a:ext cx="34290" cy="36385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8" name="Elbow Connector 127"/>
          <p:cNvCxnSpPr/>
          <p:nvPr/>
        </p:nvCxnSpPr>
        <p:spPr>
          <a:xfrm rot="10800000">
            <a:off x="5292090" y="1718310"/>
            <a:ext cx="1337310" cy="339090"/>
          </a:xfrm>
          <a:prstGeom prst="bentConnector3">
            <a:avLst>
              <a:gd name="adj1" fmla="val -427"/>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9" idx="3"/>
            <a:endCxn id="62" idx="0"/>
          </p:cNvCxnSpPr>
          <p:nvPr/>
        </p:nvCxnSpPr>
        <p:spPr>
          <a:xfrm>
            <a:off x="5292090" y="1718310"/>
            <a:ext cx="693420" cy="43434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9" idx="1"/>
            <a:endCxn id="61" idx="0"/>
          </p:cNvCxnSpPr>
          <p:nvPr/>
        </p:nvCxnSpPr>
        <p:spPr>
          <a:xfrm flipH="1">
            <a:off x="3055620" y="1718310"/>
            <a:ext cx="712470" cy="44958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2" name="Picture 3" descr="OSA LOGO TRANSPARENT.png"/>
          <p:cNvPicPr>
            <a:picLocks noChangeAspect="1"/>
          </p:cNvPicPr>
          <p:nvPr/>
        </p:nvPicPr>
        <p:blipFill>
          <a:blip r:embed="rId3"/>
          <a:srcRect/>
          <a:stretch>
            <a:fillRect/>
          </a:stretch>
        </p:blipFill>
        <p:spPr bwMode="auto">
          <a:xfrm>
            <a:off x="112713" y="296863"/>
            <a:ext cx="2254250" cy="422275"/>
          </a:xfrm>
          <a:prstGeom prst="rect">
            <a:avLst/>
          </a:prstGeom>
          <a:noFill/>
          <a:ln w="9525">
            <a:noFill/>
            <a:miter lim="800000"/>
            <a:headEnd/>
            <a:tailEnd/>
          </a:ln>
        </p:spPr>
      </p:pic>
      <p:sp>
        <p:nvSpPr>
          <p:cNvPr id="2" name="TextBox 1"/>
          <p:cNvSpPr txBox="1"/>
          <p:nvPr/>
        </p:nvSpPr>
        <p:spPr>
          <a:xfrm>
            <a:off x="6915050" y="1528633"/>
            <a:ext cx="1760418" cy="461665"/>
          </a:xfrm>
          <a:prstGeom prst="rect">
            <a:avLst/>
          </a:prstGeom>
          <a:noFill/>
        </p:spPr>
        <p:txBody>
          <a:bodyPr wrap="none" rtlCol="0">
            <a:spAutoFit/>
          </a:bodyPr>
          <a:lstStyle/>
          <a:p>
            <a:r>
              <a:rPr lang="en-US" b="1" i="1" dirty="0" smtClean="0">
                <a:solidFill>
                  <a:schemeClr val="tx1">
                    <a:lumMod val="95000"/>
                    <a:lumOff val="5000"/>
                  </a:schemeClr>
                </a:solidFill>
              </a:rPr>
              <a:t>Resources</a:t>
            </a:r>
            <a:endParaRPr lang="en-US" b="1" i="1" dirty="0">
              <a:solidFill>
                <a:schemeClr val="tx1">
                  <a:lumMod val="95000"/>
                  <a:lumOff val="5000"/>
                </a:schemeClr>
              </a:solidFill>
            </a:endParaRPr>
          </a:p>
        </p:txBody>
      </p:sp>
      <p:sp>
        <p:nvSpPr>
          <p:cNvPr id="55" name="TextBox 54"/>
          <p:cNvSpPr txBox="1"/>
          <p:nvPr/>
        </p:nvSpPr>
        <p:spPr>
          <a:xfrm>
            <a:off x="528203" y="1532870"/>
            <a:ext cx="1534394" cy="461665"/>
          </a:xfrm>
          <a:prstGeom prst="rect">
            <a:avLst/>
          </a:prstGeom>
          <a:noFill/>
        </p:spPr>
        <p:txBody>
          <a:bodyPr wrap="none" rtlCol="0">
            <a:spAutoFit/>
          </a:bodyPr>
          <a:lstStyle/>
          <a:p>
            <a:r>
              <a:rPr lang="en-US" b="1" i="1" dirty="0" smtClean="0">
                <a:solidFill>
                  <a:schemeClr val="tx1">
                    <a:lumMod val="95000"/>
                    <a:lumOff val="5000"/>
                  </a:schemeClr>
                </a:solidFill>
              </a:rPr>
              <a:t>Incidents</a:t>
            </a:r>
            <a:endParaRPr lang="en-US" b="1" i="1" dirty="0">
              <a:solidFill>
                <a:schemeClr val="tx1">
                  <a:lumMod val="95000"/>
                  <a:lumOff val="5000"/>
                </a:schemeClr>
              </a:solidFill>
            </a:endParaRPr>
          </a:p>
        </p:txBody>
      </p:sp>
    </p:spTree>
    <p:extLst>
      <p:ext uri="{BB962C8B-B14F-4D97-AF65-F5344CB8AC3E}">
        <p14:creationId xmlns:p14="http://schemas.microsoft.com/office/powerpoint/2010/main" val="14374479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156210" y="1752600"/>
            <a:ext cx="8426087" cy="2895600"/>
          </a:xfrm>
          <a:prstGeom prst="rect">
            <a:avLst/>
          </a:prstGeom>
        </p:spPr>
        <p:txBody>
          <a:bodyPr/>
          <a:lstStyle/>
          <a:p>
            <a:pPr marL="342900" indent="-342900">
              <a:spcBef>
                <a:spcPct val="20000"/>
              </a:spcBef>
              <a:spcAft>
                <a:spcPts val="1800"/>
              </a:spcAft>
              <a:buClr>
                <a:schemeClr val="tx1">
                  <a:lumMod val="75000"/>
                  <a:lumOff val="25000"/>
                </a:schemeClr>
              </a:buClr>
              <a:buFont typeface="Wingdings" pitchFamily="2" charset="2"/>
              <a:buAutoNum type="arabicPeriod"/>
              <a:defRPr/>
            </a:pPr>
            <a:r>
              <a:rPr lang="en-US" sz="2000" dirty="0" smtClean="0">
                <a:solidFill>
                  <a:schemeClr val="tx1">
                    <a:lumMod val="95000"/>
                    <a:lumOff val="5000"/>
                  </a:schemeClr>
                </a:solidFill>
                <a:latin typeface="+mn-lt"/>
                <a:ea typeface="ＭＳ Ｐゴシック" charset="-128"/>
                <a:cs typeface="Arial" charset="0"/>
              </a:rPr>
              <a:t>Risk to Life, Limb or Eye - </a:t>
            </a:r>
            <a:r>
              <a:rPr lang="en-US" b="1" dirty="0" smtClean="0">
                <a:solidFill>
                  <a:srgbClr val="FF0000"/>
                </a:solidFill>
                <a:latin typeface="+mn-lt"/>
                <a:ea typeface="ＭＳ Ｐゴシック" charset="-128"/>
                <a:cs typeface="Arial" charset="0"/>
              </a:rPr>
              <a:t>Call an ambulance immediately!*</a:t>
            </a:r>
          </a:p>
          <a:p>
            <a:pPr marL="342900" indent="-342900">
              <a:spcBef>
                <a:spcPct val="20000"/>
              </a:spcBef>
              <a:spcAft>
                <a:spcPts val="1800"/>
              </a:spcAft>
              <a:buClr>
                <a:schemeClr val="tx1">
                  <a:lumMod val="75000"/>
                  <a:lumOff val="25000"/>
                </a:schemeClr>
              </a:buClr>
              <a:buFont typeface="Wingdings" pitchFamily="2" charset="2"/>
              <a:buAutoNum type="arabicPeriod"/>
              <a:defRPr/>
            </a:pPr>
            <a:r>
              <a:rPr lang="en-US" sz="2000" dirty="0" smtClean="0">
                <a:solidFill>
                  <a:schemeClr val="tx1">
                    <a:lumMod val="95000"/>
                    <a:lumOff val="5000"/>
                  </a:schemeClr>
                </a:solidFill>
                <a:latin typeface="+mn-lt"/>
                <a:ea typeface="ＭＳ Ｐゴシック" charset="-128"/>
                <a:cs typeface="Arial" charset="0"/>
              </a:rPr>
              <a:t>Health Incident – Call HTH Worldwide before you see a doctor!</a:t>
            </a:r>
          </a:p>
          <a:p>
            <a:pPr marL="342900" indent="-342900">
              <a:spcBef>
                <a:spcPct val="20000"/>
              </a:spcBef>
              <a:spcAft>
                <a:spcPts val="1800"/>
              </a:spcAft>
              <a:buClr>
                <a:schemeClr val="tx1">
                  <a:lumMod val="75000"/>
                  <a:lumOff val="25000"/>
                </a:schemeClr>
              </a:buClr>
              <a:buFont typeface="Wingdings" pitchFamily="2" charset="2"/>
              <a:buAutoNum type="arabicPeriod"/>
              <a:defRPr/>
            </a:pPr>
            <a:r>
              <a:rPr lang="en-US" sz="2000" b="1" i="1" u="sng" dirty="0" smtClean="0">
                <a:solidFill>
                  <a:srgbClr val="0C533A"/>
                </a:solidFill>
                <a:latin typeface="+mn-lt"/>
                <a:ea typeface="ＭＳ Ｐゴシック" charset="-128"/>
                <a:cs typeface="Arial" charset="0"/>
              </a:rPr>
              <a:t>Always call MSU </a:t>
            </a:r>
            <a:r>
              <a:rPr lang="en-US" sz="2000" dirty="0" smtClean="0">
                <a:solidFill>
                  <a:schemeClr val="tx1">
                    <a:lumMod val="95000"/>
                    <a:lumOff val="5000"/>
                  </a:schemeClr>
                </a:solidFill>
                <a:latin typeface="+mn-lt"/>
                <a:ea typeface="ＭＳ Ｐゴシック" charset="-128"/>
                <a:cs typeface="Arial" charset="0"/>
              </a:rPr>
              <a:t>through the 24/7 number to activate </a:t>
            </a:r>
            <a:r>
              <a:rPr lang="en-US" sz="2000" b="1" dirty="0" smtClean="0">
                <a:solidFill>
                  <a:srgbClr val="FF0000"/>
                </a:solidFill>
                <a:latin typeface="+mn-lt"/>
                <a:ea typeface="ＭＳ Ｐゴシック" charset="-128"/>
                <a:cs typeface="Arial" charset="0"/>
              </a:rPr>
              <a:t>same-day</a:t>
            </a:r>
            <a:r>
              <a:rPr lang="en-US" sz="2000" dirty="0" smtClean="0">
                <a:solidFill>
                  <a:schemeClr val="tx1">
                    <a:lumMod val="95000"/>
                    <a:lumOff val="5000"/>
                  </a:schemeClr>
                </a:solidFill>
                <a:latin typeface="+mn-lt"/>
                <a:ea typeface="ＭＳ Ｐゴシック" charset="-128"/>
                <a:cs typeface="Arial" charset="0"/>
              </a:rPr>
              <a:t> internal response protocols:  </a:t>
            </a:r>
            <a:r>
              <a:rPr lang="en-US" sz="2000" b="1" dirty="0">
                <a:solidFill>
                  <a:srgbClr val="FF0000"/>
                </a:solidFill>
              </a:rPr>
              <a:t>+</a:t>
            </a:r>
            <a:r>
              <a:rPr lang="en-US" sz="2000" b="1" dirty="0" smtClean="0">
                <a:solidFill>
                  <a:srgbClr val="FF0000"/>
                </a:solidFill>
              </a:rPr>
              <a:t>1**-517-353-3784  </a:t>
            </a:r>
            <a:r>
              <a:rPr lang="en-US" sz="2000" dirty="0" smtClean="0">
                <a:solidFill>
                  <a:schemeClr val="tx1">
                    <a:lumMod val="95000"/>
                    <a:lumOff val="5000"/>
                  </a:schemeClr>
                </a:solidFill>
              </a:rPr>
              <a:t>(Can also call collect)</a:t>
            </a:r>
          </a:p>
          <a:p>
            <a:pPr marL="342900" indent="-342900">
              <a:spcBef>
                <a:spcPct val="20000"/>
              </a:spcBef>
              <a:spcAft>
                <a:spcPts val="1800"/>
              </a:spcAft>
              <a:buClr>
                <a:schemeClr val="tx1">
                  <a:lumMod val="75000"/>
                  <a:lumOff val="25000"/>
                </a:schemeClr>
              </a:buClr>
              <a:buFont typeface="Wingdings" pitchFamily="2" charset="2"/>
              <a:buAutoNum type="arabicPeriod"/>
              <a:defRPr/>
            </a:pPr>
            <a:endParaRPr lang="en-US" sz="800" dirty="0" smtClean="0">
              <a:solidFill>
                <a:schemeClr val="tx1">
                  <a:lumMod val="75000"/>
                  <a:lumOff val="25000"/>
                </a:schemeClr>
              </a:solidFill>
              <a:latin typeface="+mn-lt"/>
              <a:ea typeface="ＭＳ Ｐゴシック" charset="-128"/>
              <a:cs typeface="Arial" charset="0"/>
            </a:endParaRPr>
          </a:p>
        </p:txBody>
      </p:sp>
      <p:sp>
        <p:nvSpPr>
          <p:cNvPr id="7" name="TextBox 6"/>
          <p:cNvSpPr txBox="1"/>
          <p:nvPr/>
        </p:nvSpPr>
        <p:spPr>
          <a:xfrm>
            <a:off x="152400" y="5867400"/>
            <a:ext cx="8686800" cy="707886"/>
          </a:xfrm>
          <a:prstGeom prst="rect">
            <a:avLst/>
          </a:prstGeom>
          <a:noFill/>
        </p:spPr>
        <p:txBody>
          <a:bodyPr wrap="square" rtlCol="0">
            <a:spAutoFit/>
          </a:bodyPr>
          <a:lstStyle/>
          <a:p>
            <a:pPr algn="r"/>
            <a:r>
              <a:rPr lang="en-US" sz="2000" b="1" dirty="0" smtClean="0">
                <a:solidFill>
                  <a:srgbClr val="FF0000"/>
                </a:solidFill>
              </a:rPr>
              <a:t>*http://studentsabroad.state.gov/content/pdfs/911_ABROAD.pdf</a:t>
            </a:r>
          </a:p>
          <a:p>
            <a:pPr algn="r"/>
            <a:r>
              <a:rPr lang="en-US" sz="2000" b="1" dirty="0" smtClean="0">
                <a:solidFill>
                  <a:srgbClr val="FF0000"/>
                </a:solidFill>
              </a:rPr>
              <a:t>**http://www.howtocallabroad.com/</a:t>
            </a:r>
            <a:endParaRPr lang="en-US" sz="1800" b="1" dirty="0">
              <a:solidFill>
                <a:srgbClr val="FF0000"/>
              </a:solidFill>
            </a:endParaRPr>
          </a:p>
        </p:txBody>
      </p:sp>
      <p:pic>
        <p:nvPicPr>
          <p:cNvPr id="12" name="Picture 8"/>
          <p:cNvPicPr>
            <a:picLocks noChangeAspect="1" noChangeArrowheads="1"/>
          </p:cNvPicPr>
          <p:nvPr/>
        </p:nvPicPr>
        <p:blipFill>
          <a:blip r:embed="rId3" cstate="print"/>
          <a:srcRect/>
          <a:stretch>
            <a:fillRect/>
          </a:stretch>
        </p:blipFill>
        <p:spPr bwMode="auto">
          <a:xfrm>
            <a:off x="6324600" y="3886200"/>
            <a:ext cx="2133600" cy="1903817"/>
          </a:xfrm>
          <a:prstGeom prst="rect">
            <a:avLst/>
          </a:prstGeom>
          <a:noFill/>
          <a:ln w="9525">
            <a:solidFill>
              <a:schemeClr val="tx1"/>
            </a:solidFill>
            <a:miter lim="800000"/>
            <a:headEnd/>
            <a:tailEnd/>
          </a:ln>
        </p:spPr>
      </p:pic>
      <p:pic>
        <p:nvPicPr>
          <p:cNvPr id="13" name="Picture 11" descr="C:\Users\bennerc\AppData\Local\Microsoft\Windows\Temporary Internet Files\Content.IE5\6EQZQ1ND\MP900422352[1].jpg"/>
          <p:cNvPicPr>
            <a:picLocks noChangeAspect="1" noChangeArrowheads="1"/>
          </p:cNvPicPr>
          <p:nvPr/>
        </p:nvPicPr>
        <p:blipFill>
          <a:blip r:embed="rId4" cstate="print"/>
          <a:srcRect/>
          <a:stretch>
            <a:fillRect/>
          </a:stretch>
        </p:blipFill>
        <p:spPr bwMode="auto">
          <a:xfrm>
            <a:off x="304800" y="3886200"/>
            <a:ext cx="2805985" cy="1905000"/>
          </a:xfrm>
          <a:prstGeom prst="rect">
            <a:avLst/>
          </a:prstGeom>
          <a:noFill/>
          <a:ln>
            <a:solidFill>
              <a:schemeClr val="accent1"/>
            </a:solidFill>
          </a:ln>
        </p:spPr>
      </p:pic>
      <p:pic>
        <p:nvPicPr>
          <p:cNvPr id="14" name="Picture 2" descr="C:\Users\bennerc\AppData\Local\Microsoft\Windows\Temporary Internet Files\Content.IE5\04A4TLR2\MP900216009[1].jpg"/>
          <p:cNvPicPr>
            <a:picLocks noChangeAspect="1" noChangeArrowheads="1"/>
          </p:cNvPicPr>
          <p:nvPr/>
        </p:nvPicPr>
        <p:blipFill>
          <a:blip r:embed="rId5" cstate="print"/>
          <a:srcRect/>
          <a:stretch>
            <a:fillRect/>
          </a:stretch>
        </p:blipFill>
        <p:spPr bwMode="auto">
          <a:xfrm>
            <a:off x="3257550" y="3886201"/>
            <a:ext cx="2895600" cy="1920748"/>
          </a:xfrm>
          <a:prstGeom prst="rect">
            <a:avLst/>
          </a:prstGeom>
          <a:noFill/>
          <a:ln>
            <a:solidFill>
              <a:schemeClr val="accent1"/>
            </a:solidFill>
          </a:ln>
        </p:spPr>
      </p:pic>
      <p:pic>
        <p:nvPicPr>
          <p:cNvPr id="10" name="Picture 3" descr="OSA LOGO TRANSPARENT.png"/>
          <p:cNvPicPr>
            <a:picLocks noChangeAspect="1"/>
          </p:cNvPicPr>
          <p:nvPr/>
        </p:nvPicPr>
        <p:blipFill>
          <a:blip r:embed="rId6"/>
          <a:srcRect/>
          <a:stretch>
            <a:fillRect/>
          </a:stretch>
        </p:blipFill>
        <p:spPr bwMode="auto">
          <a:xfrm>
            <a:off x="112713" y="296863"/>
            <a:ext cx="2254250" cy="422275"/>
          </a:xfrm>
          <a:prstGeom prst="rect">
            <a:avLst/>
          </a:prstGeom>
          <a:noFill/>
          <a:ln w="9525">
            <a:noFill/>
            <a:miter lim="800000"/>
            <a:headEnd/>
            <a:tailEnd/>
          </a:ln>
        </p:spPr>
      </p:pic>
      <p:sp>
        <p:nvSpPr>
          <p:cNvPr id="11" name="TextBox 10"/>
          <p:cNvSpPr txBox="1"/>
          <p:nvPr/>
        </p:nvSpPr>
        <p:spPr>
          <a:xfrm>
            <a:off x="0" y="706633"/>
            <a:ext cx="9144000" cy="646331"/>
          </a:xfrm>
          <a:prstGeom prst="rect">
            <a:avLst/>
          </a:prstGeom>
          <a:noFill/>
        </p:spPr>
        <p:txBody>
          <a:bodyPr wrap="square" rtlCol="0">
            <a:spAutoFit/>
          </a:bodyPr>
          <a:lstStyle/>
          <a:p>
            <a:r>
              <a:rPr lang="en-US" sz="3600" dirty="0" smtClean="0">
                <a:solidFill>
                  <a:srgbClr val="0C533A"/>
                </a:solidFill>
                <a:latin typeface="Arial Black" panose="020B0A04020102020204" pitchFamily="34" charset="0"/>
              </a:rPr>
              <a:t>Incident Response	</a:t>
            </a:r>
            <a:r>
              <a:rPr lang="en-US" sz="3600" dirty="0" smtClean="0">
                <a:solidFill>
                  <a:srgbClr val="0C533A"/>
                </a:solidFill>
                <a:latin typeface="+mn-lt"/>
              </a:rPr>
              <a:t>           </a:t>
            </a:r>
            <a:r>
              <a:rPr lang="en-US" sz="2800" b="1" i="1" dirty="0" smtClean="0">
                <a:solidFill>
                  <a:schemeClr val="accent6">
                    <a:lumMod val="75000"/>
                  </a:schemeClr>
                </a:solidFill>
                <a:latin typeface="+mn-lt"/>
              </a:rPr>
              <a:t>For Everyone!</a:t>
            </a:r>
            <a:endParaRPr lang="en-US" sz="2800" b="1" i="1" dirty="0">
              <a:solidFill>
                <a:schemeClr val="accent6">
                  <a:lumMod val="75000"/>
                </a:schemeClr>
              </a:solidFill>
              <a:latin typeface="+mn-lt"/>
            </a:endParaRPr>
          </a:p>
        </p:txBody>
      </p:sp>
    </p:spTree>
    <p:extLst>
      <p:ext uri="{BB962C8B-B14F-4D97-AF65-F5344CB8AC3E}">
        <p14:creationId xmlns:p14="http://schemas.microsoft.com/office/powerpoint/2010/main" val="2058637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46084" name="Title 1"/>
          <p:cNvSpPr>
            <a:spLocks noGrp="1"/>
          </p:cNvSpPr>
          <p:nvPr>
            <p:ph type="title"/>
          </p:nvPr>
        </p:nvSpPr>
        <p:spPr bwMode="auto">
          <a:xfrm>
            <a:off x="587827" y="2101240"/>
            <a:ext cx="3348318" cy="9810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smtClean="0">
                <a:latin typeface="Arial Black" pitchFamily="34" charset="0"/>
                <a:ea typeface="ＭＳ Ｐゴシック" pitchFamily="49" charset="-128"/>
              </a:rPr>
              <a:t>Thank You!</a:t>
            </a:r>
          </a:p>
        </p:txBody>
      </p:sp>
      <p:sp>
        <p:nvSpPr>
          <p:cNvPr id="8" name="Text Box 3"/>
          <p:cNvSpPr txBox="1">
            <a:spLocks noChangeArrowheads="1"/>
          </p:cNvSpPr>
          <p:nvPr/>
        </p:nvSpPr>
        <p:spPr bwMode="auto">
          <a:xfrm>
            <a:off x="587827" y="3358282"/>
            <a:ext cx="4284619" cy="1600438"/>
          </a:xfrm>
          <a:prstGeom prst="rect">
            <a:avLst/>
          </a:prstGeom>
          <a:noFill/>
          <a:ln w="9525">
            <a:noFill/>
            <a:miter lim="800000"/>
            <a:headEnd/>
            <a:tailEnd/>
          </a:ln>
        </p:spPr>
        <p:txBody>
          <a:bodyPr wrap="square">
            <a:spAutoFit/>
          </a:bodyPr>
          <a:lstStyle/>
          <a:p>
            <a:pPr>
              <a:spcBef>
                <a:spcPts val="0"/>
              </a:spcBef>
            </a:pPr>
            <a:r>
              <a:rPr lang="en-US" sz="1400" i="1" dirty="0" smtClean="0"/>
              <a:t>Ben </a:t>
            </a:r>
            <a:r>
              <a:rPr lang="en-US" sz="1400" i="1" dirty="0"/>
              <a:t>Chamberlain	</a:t>
            </a:r>
            <a:endParaRPr lang="en-US" sz="1400" i="1" dirty="0" smtClean="0"/>
          </a:p>
          <a:p>
            <a:pPr>
              <a:spcBef>
                <a:spcPts val="0"/>
              </a:spcBef>
            </a:pPr>
            <a:r>
              <a:rPr lang="en-US" sz="1400" i="1" dirty="0" smtClean="0"/>
              <a:t>International </a:t>
            </a:r>
            <a:r>
              <a:rPr lang="en-US" sz="1400" i="1" dirty="0"/>
              <a:t>Health &amp; Safety Analyst</a:t>
            </a:r>
          </a:p>
          <a:p>
            <a:pPr>
              <a:spcBef>
                <a:spcPts val="0"/>
              </a:spcBef>
            </a:pPr>
            <a:endParaRPr lang="en-US" sz="1400" i="1" dirty="0" smtClean="0"/>
          </a:p>
          <a:p>
            <a:pPr>
              <a:spcBef>
                <a:spcPts val="0"/>
              </a:spcBef>
            </a:pPr>
            <a:r>
              <a:rPr lang="en-US" sz="1400" dirty="0" smtClean="0"/>
              <a:t>Office</a:t>
            </a:r>
            <a:r>
              <a:rPr lang="en-US" sz="1400" dirty="0"/>
              <a:t>: 517-432-8686</a:t>
            </a:r>
          </a:p>
          <a:p>
            <a:pPr>
              <a:spcBef>
                <a:spcPts val="0"/>
              </a:spcBef>
            </a:pPr>
            <a:r>
              <a:rPr lang="en-US" sz="1400" dirty="0" smtClean="0"/>
              <a:t>Email: </a:t>
            </a:r>
            <a:r>
              <a:rPr lang="en-US" sz="1400" dirty="0" smtClean="0">
                <a:hlinkClick r:id="rId3"/>
              </a:rPr>
              <a:t>chambe84@msu.edu</a:t>
            </a:r>
            <a:endParaRPr lang="en-US" sz="1400" dirty="0" smtClean="0"/>
          </a:p>
          <a:p>
            <a:pPr>
              <a:spcBef>
                <a:spcPts val="0"/>
              </a:spcBef>
            </a:pPr>
            <a:r>
              <a:rPr lang="en-US" sz="1400" dirty="0" smtClean="0"/>
              <a:t>Twitter</a:t>
            </a:r>
            <a:r>
              <a:rPr lang="en-US" sz="1400" dirty="0"/>
              <a:t>: @chambe84</a:t>
            </a:r>
          </a:p>
          <a:p>
            <a:pPr>
              <a:spcBef>
                <a:spcPts val="0"/>
              </a:spcBef>
            </a:pPr>
            <a:r>
              <a:rPr lang="en-US" sz="1400" dirty="0" smtClean="0"/>
              <a:t>Skype:  ben.chamberlain.msu</a:t>
            </a:r>
          </a:p>
        </p:txBody>
      </p:sp>
      <p:pic>
        <p:nvPicPr>
          <p:cNvPr id="1028" name="Picture 4" descr="http://sd.keepcalm-o-matic.co.uk/i/keep-calm-and-sparty-on-1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506" y="1455391"/>
            <a:ext cx="4278854" cy="4756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12292" name="Title 1"/>
          <p:cNvSpPr>
            <a:spLocks noGrp="1"/>
          </p:cNvSpPr>
          <p:nvPr>
            <p:ph type="title"/>
          </p:nvPr>
        </p:nvSpPr>
        <p:spPr bwMode="auto">
          <a:xfrm>
            <a:off x="1" y="805226"/>
            <a:ext cx="9144000" cy="795763"/>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4000" dirty="0" smtClean="0">
                <a:latin typeface="Arial Black" pitchFamily="34" charset="0"/>
                <a:ea typeface="ＭＳ Ｐゴシック" pitchFamily="49" charset="-128"/>
              </a:rPr>
              <a:t>Resources  </a:t>
            </a:r>
            <a:r>
              <a:rPr lang="en-US" sz="3100" b="1" i="1" dirty="0" smtClean="0">
                <a:solidFill>
                  <a:schemeClr val="accent6">
                    <a:lumMod val="75000"/>
                  </a:schemeClr>
                </a:solidFill>
                <a:latin typeface="Arial" panose="020B0604020202020204" pitchFamily="34" charset="0"/>
                <a:ea typeface="ＭＳ Ｐゴシック" pitchFamily="49" charset="-128"/>
                <a:cs typeface="Arial" panose="020B0604020202020204" pitchFamily="34" charset="0"/>
              </a:rPr>
              <a:t>                    For Program Leaders</a:t>
            </a:r>
            <a:r>
              <a:rPr lang="en-US" sz="3100" b="1" i="1" dirty="0">
                <a:solidFill>
                  <a:schemeClr val="accent6">
                    <a:lumMod val="75000"/>
                  </a:schemeClr>
                </a:solidFill>
                <a:latin typeface="Arial" panose="020B0604020202020204" pitchFamily="34" charset="0"/>
                <a:cs typeface="Arial" panose="020B0604020202020204" pitchFamily="34" charset="0"/>
              </a:rPr>
              <a:t/>
            </a:r>
            <a:br>
              <a:rPr lang="en-US" sz="3100" b="1" i="1" dirty="0">
                <a:solidFill>
                  <a:schemeClr val="accent6">
                    <a:lumMod val="75000"/>
                  </a:schemeClr>
                </a:solidFill>
                <a:latin typeface="Arial" panose="020B0604020202020204" pitchFamily="34" charset="0"/>
                <a:cs typeface="Arial" panose="020B0604020202020204" pitchFamily="34" charset="0"/>
              </a:rPr>
            </a:br>
            <a:endParaRPr lang="en-US" sz="3100" b="1" i="1" dirty="0" smtClean="0">
              <a:solidFill>
                <a:schemeClr val="accent6">
                  <a:lumMod val="75000"/>
                </a:schemeClr>
              </a:solidFill>
              <a:latin typeface="Arial" panose="020B0604020202020204" pitchFamily="34" charset="0"/>
              <a:ea typeface="ＭＳ Ｐゴシック" pitchFamily="49" charset="-128"/>
              <a:cs typeface="Arial" panose="020B0604020202020204" pitchFamily="34" charset="0"/>
            </a:endParaRPr>
          </a:p>
        </p:txBody>
      </p:sp>
      <p:sp>
        <p:nvSpPr>
          <p:cNvPr id="9" name="Rectangle 3"/>
          <p:cNvSpPr txBox="1">
            <a:spLocks noChangeArrowheads="1"/>
          </p:cNvSpPr>
          <p:nvPr/>
        </p:nvSpPr>
        <p:spPr>
          <a:xfrm>
            <a:off x="-170329" y="1435957"/>
            <a:ext cx="9144000" cy="3861976"/>
          </a:xfrm>
          <a:prstGeom prst="rect">
            <a:avLst/>
          </a:prstGeom>
        </p:spPr>
        <p:txBody>
          <a:bodyPr/>
          <a:lstStyle/>
          <a:p>
            <a:pPr marL="231775">
              <a:spcBef>
                <a:spcPct val="20000"/>
              </a:spcBef>
              <a:buClr>
                <a:schemeClr val="tx1">
                  <a:lumMod val="75000"/>
                  <a:lumOff val="25000"/>
                </a:schemeClr>
              </a:buClr>
              <a:defRPr/>
            </a:pPr>
            <a:r>
              <a:rPr lang="en-US" sz="2800" b="1" i="1" dirty="0" smtClean="0">
                <a:solidFill>
                  <a:schemeClr val="accent6">
                    <a:lumMod val="75000"/>
                  </a:schemeClr>
                </a:solidFill>
                <a:latin typeface="+mn-lt"/>
                <a:ea typeface="ＭＳ Ｐゴシック" charset="-128"/>
                <a:cs typeface="Gotham Book"/>
              </a:rPr>
              <a:t>University Policies:</a:t>
            </a:r>
            <a:r>
              <a:rPr lang="en-US" sz="2800" dirty="0" smtClean="0">
                <a:solidFill>
                  <a:schemeClr val="tx1">
                    <a:lumMod val="75000"/>
                    <a:lumOff val="25000"/>
                  </a:schemeClr>
                </a:solidFill>
                <a:latin typeface="+mn-lt"/>
                <a:ea typeface="ＭＳ Ｐゴシック" charset="-128"/>
                <a:cs typeface="Gotham Book"/>
              </a:rPr>
              <a:t> </a:t>
            </a:r>
          </a:p>
          <a:p>
            <a:pPr marL="688975" indent="-457200">
              <a:spcBef>
                <a:spcPts val="0"/>
              </a:spcBef>
              <a:buClr>
                <a:schemeClr val="tx1">
                  <a:lumMod val="75000"/>
                  <a:lumOff val="25000"/>
                </a:schemeClr>
              </a:buClr>
              <a:buFont typeface="Arial" panose="020B0604020202020204" pitchFamily="34" charset="0"/>
              <a:buChar char="•"/>
              <a:defRPr/>
            </a:pPr>
            <a:r>
              <a:rPr lang="en-US" dirty="0" smtClean="0">
                <a:latin typeface="+mn-lt"/>
                <a:ea typeface="ＭＳ Ｐゴシック" charset="-128"/>
                <a:cs typeface="Gotham Book"/>
              </a:rPr>
              <a:t>Workers</a:t>
            </a:r>
            <a:r>
              <a:rPr lang="en-US" dirty="0">
                <a:latin typeface="+mn-lt"/>
                <a:ea typeface="ＭＳ Ｐゴシック" charset="-128"/>
                <a:cs typeface="Gotham Book"/>
              </a:rPr>
              <a:t>' </a:t>
            </a:r>
            <a:r>
              <a:rPr lang="en-US" dirty="0" smtClean="0">
                <a:latin typeface="+mn-lt"/>
                <a:ea typeface="ＭＳ Ｐゴシック" charset="-128"/>
                <a:cs typeface="Gotham Book"/>
              </a:rPr>
              <a:t>compensation: </a:t>
            </a:r>
            <a:r>
              <a:rPr lang="en-US" sz="1600" dirty="0">
                <a:latin typeface="+mn-lt"/>
                <a:ea typeface="ＭＳ Ｐゴシック" charset="-128"/>
                <a:cs typeface="Gotham Book"/>
              </a:rPr>
              <a:t>P</a:t>
            </a:r>
            <a:r>
              <a:rPr lang="en-US" sz="1600" dirty="0" smtClean="0">
                <a:latin typeface="+mn-lt"/>
                <a:ea typeface="ＭＳ Ｐゴシック" charset="-128"/>
                <a:cs typeface="Gotham Book"/>
              </a:rPr>
              <a:t>rovides </a:t>
            </a:r>
            <a:r>
              <a:rPr lang="en-US" sz="1600" dirty="0">
                <a:latin typeface="+mn-lt"/>
                <a:ea typeface="ＭＳ Ｐゴシック" charset="-128"/>
                <a:cs typeface="Gotham Book"/>
              </a:rPr>
              <a:t>"Workers' Compensation benefits" if an employee is injured in the course of employment.</a:t>
            </a:r>
            <a:endParaRPr lang="en-US" sz="1600" dirty="0" smtClean="0">
              <a:latin typeface="+mn-lt"/>
              <a:ea typeface="ＭＳ Ｐゴシック" charset="-128"/>
              <a:cs typeface="Gotham Book"/>
            </a:endParaRPr>
          </a:p>
          <a:p>
            <a:pPr marL="688975" indent="-457200">
              <a:spcBef>
                <a:spcPts val="0"/>
              </a:spcBef>
              <a:buClr>
                <a:schemeClr val="tx1">
                  <a:lumMod val="75000"/>
                  <a:lumOff val="25000"/>
                </a:schemeClr>
              </a:buClr>
              <a:buFont typeface="Arial" panose="020B0604020202020204" pitchFamily="34" charset="0"/>
              <a:buChar char="•"/>
              <a:defRPr/>
            </a:pPr>
            <a:r>
              <a:rPr lang="en-US" dirty="0" smtClean="0">
                <a:latin typeface="+mn-lt"/>
                <a:ea typeface="ＭＳ Ｐゴシック" charset="-128"/>
                <a:cs typeface="Gotham Book"/>
              </a:rPr>
              <a:t>Indemnification:  </a:t>
            </a:r>
            <a:r>
              <a:rPr lang="en-US" sz="1600" dirty="0">
                <a:latin typeface="+mn-lt"/>
                <a:ea typeface="ＭＳ Ｐゴシック" charset="-128"/>
                <a:cs typeface="Gotham Book"/>
              </a:rPr>
              <a:t>W</a:t>
            </a:r>
            <a:r>
              <a:rPr lang="en-US" sz="1600" dirty="0" smtClean="0">
                <a:latin typeface="+mn-lt"/>
                <a:ea typeface="ＭＳ Ｐゴシック" charset="-128"/>
                <a:cs typeface="Gotham Book"/>
              </a:rPr>
              <a:t>hen </a:t>
            </a:r>
            <a:r>
              <a:rPr lang="en-US" sz="1600" dirty="0">
                <a:latin typeface="+mn-lt"/>
                <a:ea typeface="ＭＳ Ｐゴシック" charset="-128"/>
                <a:cs typeface="Gotham Book"/>
              </a:rPr>
              <a:t>acting in the performance of assigned duties on behalf of the University. This policy also applies to students while engaged in approved academic programs and volunteers who are performing services for the University with prior written approval of the appropriate University official.  </a:t>
            </a:r>
            <a:endParaRPr lang="en-US" sz="1600" dirty="0" smtClean="0">
              <a:latin typeface="+mn-lt"/>
              <a:ea typeface="ＭＳ Ｐゴシック" charset="-128"/>
              <a:cs typeface="Gotham Book"/>
            </a:endParaRPr>
          </a:p>
          <a:p>
            <a:pPr marL="688975" indent="-457200">
              <a:spcBef>
                <a:spcPts val="0"/>
              </a:spcBef>
              <a:buClr>
                <a:schemeClr val="tx1">
                  <a:lumMod val="75000"/>
                  <a:lumOff val="25000"/>
                </a:schemeClr>
              </a:buClr>
              <a:buFont typeface="Arial" panose="020B0604020202020204" pitchFamily="34" charset="0"/>
              <a:buChar char="•"/>
              <a:defRPr/>
            </a:pPr>
            <a:r>
              <a:rPr lang="en-US" dirty="0" smtClean="0">
                <a:latin typeface="+mn-lt"/>
                <a:ea typeface="ＭＳ Ｐゴシック" charset="-128"/>
                <a:cs typeface="Gotham Book"/>
              </a:rPr>
              <a:t>Anti-Discrimination Policy: </a:t>
            </a:r>
            <a:r>
              <a:rPr lang="en-US" sz="1600" dirty="0" smtClean="0">
                <a:latin typeface="+mn-lt"/>
                <a:ea typeface="ＭＳ Ｐゴシック" charset="-128"/>
                <a:cs typeface="Gotham Book"/>
              </a:rPr>
              <a:t>Unlawful to discriminate or harass on </a:t>
            </a:r>
            <a:r>
              <a:rPr lang="en-US" sz="1600" dirty="0">
                <a:latin typeface="+mn-lt"/>
                <a:ea typeface="ＭＳ Ｐゴシック" charset="-128"/>
                <a:cs typeface="Gotham Book"/>
              </a:rPr>
              <a:t>the basis of age, color, gender, gender identity 5 , disability status, height, marital status, national origin, political persuasion, race, religion, sexual orientation, veteran status, or weight;</a:t>
            </a:r>
            <a:endParaRPr lang="en-US" sz="1600" dirty="0" smtClean="0">
              <a:latin typeface="+mn-lt"/>
              <a:ea typeface="ＭＳ Ｐゴシック" charset="-128"/>
              <a:cs typeface="Gotham Book"/>
            </a:endParaRPr>
          </a:p>
          <a:p>
            <a:pPr marL="688975" indent="-457200">
              <a:spcBef>
                <a:spcPts val="0"/>
              </a:spcBef>
              <a:buClr>
                <a:schemeClr val="tx1">
                  <a:lumMod val="75000"/>
                  <a:lumOff val="25000"/>
                </a:schemeClr>
              </a:buClr>
              <a:buFont typeface="Arial" panose="020B0604020202020204" pitchFamily="34" charset="0"/>
              <a:buChar char="•"/>
              <a:defRPr/>
            </a:pPr>
            <a:r>
              <a:rPr lang="en-US" dirty="0" smtClean="0">
                <a:latin typeface="+mn-lt"/>
                <a:ea typeface="ＭＳ Ｐゴシック" charset="-128"/>
                <a:cs typeface="Gotham Book"/>
              </a:rPr>
              <a:t>Policy on </a:t>
            </a:r>
            <a:r>
              <a:rPr lang="en-US" dirty="0">
                <a:latin typeface="+mn-lt"/>
                <a:ea typeface="ＭＳ Ｐゴシック" charset="-128"/>
                <a:cs typeface="Gotham Book"/>
              </a:rPr>
              <a:t>Sexual Harassment: </a:t>
            </a:r>
            <a:r>
              <a:rPr lang="en-US" sz="1600" dirty="0">
                <a:latin typeface="+mn-lt"/>
                <a:ea typeface="ＭＳ Ｐゴシック" charset="-128"/>
                <a:cs typeface="Gotham Book"/>
              </a:rPr>
              <a:t>U</a:t>
            </a:r>
            <a:r>
              <a:rPr lang="en-US" sz="1600" dirty="0" smtClean="0">
                <a:latin typeface="+mn-lt"/>
                <a:ea typeface="ＭＳ Ｐゴシック" charset="-128"/>
                <a:cs typeface="Gotham Book"/>
              </a:rPr>
              <a:t>nwelcome </a:t>
            </a:r>
            <a:r>
              <a:rPr lang="en-US" sz="1600" dirty="0">
                <a:latin typeface="+mn-lt"/>
                <a:ea typeface="ＭＳ Ｐゴシック" charset="-128"/>
                <a:cs typeface="Gotham Book"/>
              </a:rPr>
              <a:t>sexual advances, unwelcome requests for sexual favors, or other unwelcome behavior of a sexual </a:t>
            </a:r>
            <a:r>
              <a:rPr lang="en-US" sz="1600" dirty="0" smtClean="0">
                <a:latin typeface="+mn-lt"/>
                <a:ea typeface="ＭＳ Ｐゴシック" charset="-128"/>
                <a:cs typeface="Gotham Book"/>
              </a:rPr>
              <a:t>nature</a:t>
            </a:r>
          </a:p>
          <a:p>
            <a:pPr marL="231775" algn="ctr">
              <a:spcBef>
                <a:spcPts val="0"/>
              </a:spcBef>
              <a:buClr>
                <a:schemeClr val="tx1">
                  <a:lumMod val="75000"/>
                  <a:lumOff val="25000"/>
                </a:schemeClr>
              </a:buClr>
              <a:defRPr/>
            </a:pPr>
            <a:r>
              <a:rPr lang="en-US" sz="1400" b="1" dirty="0" smtClean="0">
                <a:latin typeface="+mn-lt"/>
                <a:ea typeface="ＭＳ Ｐゴシック" charset="-128"/>
                <a:cs typeface="Gotham Book"/>
              </a:rPr>
              <a:t>(We </a:t>
            </a:r>
            <a:r>
              <a:rPr lang="en-US" sz="1400" b="1" dirty="0">
                <a:latin typeface="+mn-lt"/>
                <a:ea typeface="ＭＳ Ｐゴシック" charset="-128"/>
                <a:cs typeface="Gotham Book"/>
              </a:rPr>
              <a:t>can facilitate communication with University’s Title IX </a:t>
            </a:r>
            <a:r>
              <a:rPr lang="en-US" sz="1400" b="1" dirty="0" smtClean="0">
                <a:latin typeface="+mn-lt"/>
                <a:ea typeface="ＭＳ Ｐゴシック" charset="-128"/>
                <a:cs typeface="Gotham Book"/>
              </a:rPr>
              <a:t>Coordinator)</a:t>
            </a:r>
            <a:endParaRPr lang="en-US" sz="1400" b="1" dirty="0">
              <a:latin typeface="+mn-lt"/>
              <a:ea typeface="ＭＳ Ｐゴシック" charset="-128"/>
              <a:cs typeface="Gotham Book"/>
            </a:endParaRPr>
          </a:p>
          <a:p>
            <a:pPr marL="688975" indent="-457200">
              <a:spcBef>
                <a:spcPts val="0"/>
              </a:spcBef>
              <a:buClr>
                <a:schemeClr val="tx1">
                  <a:lumMod val="75000"/>
                  <a:lumOff val="25000"/>
                </a:schemeClr>
              </a:buClr>
              <a:buFont typeface="Arial" panose="020B0604020202020204" pitchFamily="34" charset="0"/>
              <a:buChar char="•"/>
              <a:defRPr/>
            </a:pPr>
            <a:endParaRPr lang="en-US" sz="1400" dirty="0" smtClean="0">
              <a:latin typeface="+mn-lt"/>
              <a:ea typeface="ＭＳ Ｐゴシック" charset="-128"/>
              <a:cs typeface="Gotham Book"/>
            </a:endParaRPr>
          </a:p>
          <a:p>
            <a:pPr marL="231775">
              <a:spcBef>
                <a:spcPct val="20000"/>
              </a:spcBef>
              <a:buClr>
                <a:schemeClr val="tx1">
                  <a:lumMod val="75000"/>
                  <a:lumOff val="25000"/>
                </a:schemeClr>
              </a:buClr>
              <a:defRPr/>
            </a:pPr>
            <a:endParaRPr lang="en-US" sz="2800" dirty="0">
              <a:solidFill>
                <a:schemeClr val="tx1">
                  <a:lumMod val="75000"/>
                  <a:lumOff val="25000"/>
                </a:schemeClr>
              </a:solidFill>
              <a:latin typeface="+mn-lt"/>
              <a:ea typeface="ＭＳ Ｐゴシック" charset="-128"/>
              <a:cs typeface="Gotham Book"/>
            </a:endParaRPr>
          </a:p>
        </p:txBody>
      </p:sp>
      <p:sp>
        <p:nvSpPr>
          <p:cNvPr id="3" name="TextBox 2"/>
          <p:cNvSpPr txBox="1"/>
          <p:nvPr/>
        </p:nvSpPr>
        <p:spPr>
          <a:xfrm>
            <a:off x="-183496" y="5256918"/>
            <a:ext cx="5398994" cy="1877437"/>
          </a:xfrm>
          <a:prstGeom prst="rect">
            <a:avLst/>
          </a:prstGeom>
          <a:noFill/>
        </p:spPr>
        <p:txBody>
          <a:bodyPr wrap="square" rtlCol="0">
            <a:spAutoFit/>
          </a:bodyPr>
          <a:lstStyle/>
          <a:p>
            <a:pPr marL="231775">
              <a:spcBef>
                <a:spcPct val="20000"/>
              </a:spcBef>
              <a:buClr>
                <a:schemeClr val="tx1">
                  <a:lumMod val="75000"/>
                  <a:lumOff val="25000"/>
                </a:schemeClr>
              </a:buClr>
              <a:defRPr/>
            </a:pPr>
            <a:r>
              <a:rPr lang="en-US" sz="2000" b="1" i="1" dirty="0" smtClean="0">
                <a:solidFill>
                  <a:schemeClr val="accent6">
                    <a:lumMod val="75000"/>
                  </a:schemeClr>
                </a:solidFill>
                <a:latin typeface="+mn-lt"/>
                <a:ea typeface="ＭＳ Ｐゴシック" charset="-128"/>
                <a:cs typeface="Gotham Book"/>
              </a:rPr>
              <a:t>Online Materials: </a:t>
            </a:r>
          </a:p>
          <a:p>
            <a:pPr marL="574675" indent="-342900">
              <a:spcBef>
                <a:spcPct val="20000"/>
              </a:spcBef>
              <a:buClr>
                <a:schemeClr val="tx1">
                  <a:lumMod val="75000"/>
                  <a:lumOff val="25000"/>
                </a:schemeClr>
              </a:buClr>
              <a:buFont typeface="Arial" panose="020B0604020202020204" pitchFamily="34" charset="0"/>
              <a:buChar char="•"/>
              <a:defRPr/>
            </a:pPr>
            <a:r>
              <a:rPr lang="en-US" sz="2000" dirty="0" smtClean="0">
                <a:latin typeface="+mn-lt"/>
                <a:ea typeface="ＭＳ Ｐゴシック" charset="-128"/>
                <a:cs typeface="Gotham Book"/>
              </a:rPr>
              <a:t>MSU Faculty Handbook</a:t>
            </a:r>
          </a:p>
          <a:p>
            <a:pPr marL="574675" indent="-342900">
              <a:spcBef>
                <a:spcPct val="20000"/>
              </a:spcBef>
              <a:buClr>
                <a:schemeClr val="tx1">
                  <a:lumMod val="75000"/>
                  <a:lumOff val="25000"/>
                </a:schemeClr>
              </a:buClr>
              <a:buFont typeface="Arial" panose="020B0604020202020204" pitchFamily="34" charset="0"/>
              <a:buChar char="•"/>
              <a:defRPr/>
            </a:pPr>
            <a:r>
              <a:rPr lang="en-US" sz="2000" dirty="0" smtClean="0">
                <a:latin typeface="+mn-lt"/>
                <a:ea typeface="ＭＳ Ｐゴシック" charset="-128"/>
                <a:cs typeface="Gotham Book"/>
              </a:rPr>
              <a:t>OSA Faculty and Advisers Guide</a:t>
            </a:r>
          </a:p>
          <a:p>
            <a:pPr marL="574675" indent="-342900">
              <a:spcBef>
                <a:spcPct val="20000"/>
              </a:spcBef>
              <a:buClr>
                <a:schemeClr val="tx1">
                  <a:lumMod val="75000"/>
                  <a:lumOff val="25000"/>
                </a:schemeClr>
              </a:buClr>
              <a:buFont typeface="Arial" panose="020B0604020202020204" pitchFamily="34" charset="0"/>
              <a:buChar char="•"/>
              <a:defRPr/>
            </a:pPr>
            <a:r>
              <a:rPr lang="en-US" sz="2000" dirty="0" smtClean="0">
                <a:latin typeface="+mn-lt"/>
                <a:ea typeface="ＭＳ Ｐゴシック" charset="-128"/>
                <a:cs typeface="Gotham Book"/>
              </a:rPr>
              <a:t>Department of State Websites</a:t>
            </a:r>
            <a:endParaRPr lang="en-US" sz="2000" dirty="0">
              <a:latin typeface="+mn-lt"/>
              <a:ea typeface="ＭＳ Ｐゴシック" charset="-128"/>
              <a:cs typeface="Gotham Book"/>
            </a:endParaRPr>
          </a:p>
          <a:p>
            <a:endParaRPr lang="en-US" dirty="0"/>
          </a:p>
        </p:txBody>
      </p:sp>
      <p:sp>
        <p:nvSpPr>
          <p:cNvPr id="15" name="TextBox 14"/>
          <p:cNvSpPr txBox="1"/>
          <p:nvPr/>
        </p:nvSpPr>
        <p:spPr>
          <a:xfrm>
            <a:off x="5236649" y="5283812"/>
            <a:ext cx="3715871" cy="1508105"/>
          </a:xfrm>
          <a:prstGeom prst="rect">
            <a:avLst/>
          </a:prstGeom>
          <a:noFill/>
        </p:spPr>
        <p:txBody>
          <a:bodyPr wrap="square" rtlCol="0">
            <a:spAutoFit/>
          </a:bodyPr>
          <a:lstStyle/>
          <a:p>
            <a:pPr marL="231775">
              <a:spcBef>
                <a:spcPct val="20000"/>
              </a:spcBef>
              <a:buClr>
                <a:schemeClr val="tx1">
                  <a:lumMod val="75000"/>
                  <a:lumOff val="25000"/>
                </a:schemeClr>
              </a:buClr>
              <a:defRPr/>
            </a:pPr>
            <a:r>
              <a:rPr lang="en-US" sz="2000" b="1" i="1" dirty="0" smtClean="0">
                <a:solidFill>
                  <a:schemeClr val="accent6">
                    <a:lumMod val="75000"/>
                  </a:schemeClr>
                </a:solidFill>
                <a:latin typeface="+mn-lt"/>
                <a:ea typeface="ＭＳ Ｐゴシック" charset="-128"/>
                <a:cs typeface="Gotham Book"/>
              </a:rPr>
              <a:t>Print Materials:</a:t>
            </a:r>
          </a:p>
          <a:p>
            <a:pPr marL="574675" indent="-342900">
              <a:spcBef>
                <a:spcPct val="20000"/>
              </a:spcBef>
              <a:buClr>
                <a:schemeClr val="tx1">
                  <a:lumMod val="75000"/>
                  <a:lumOff val="25000"/>
                </a:schemeClr>
              </a:buClr>
              <a:buFont typeface="Arial" panose="020B0604020202020204" pitchFamily="34" charset="0"/>
              <a:buChar char="•"/>
              <a:defRPr/>
            </a:pPr>
            <a:r>
              <a:rPr lang="en-US" sz="2000" dirty="0" smtClean="0">
                <a:latin typeface="+mn-lt"/>
                <a:ea typeface="ＭＳ Ｐゴシック" charset="-128"/>
                <a:cs typeface="Gotham Book"/>
              </a:rPr>
              <a:t>PLOOM &amp; other materials </a:t>
            </a:r>
          </a:p>
          <a:p>
            <a:pPr marL="574675" indent="-342900">
              <a:spcBef>
                <a:spcPct val="20000"/>
              </a:spcBef>
              <a:buClr>
                <a:schemeClr val="tx1">
                  <a:lumMod val="75000"/>
                  <a:lumOff val="25000"/>
                </a:schemeClr>
              </a:buClr>
              <a:buFont typeface="Arial" panose="020B0604020202020204" pitchFamily="34" charset="0"/>
              <a:buChar char="•"/>
              <a:defRPr/>
            </a:pPr>
            <a:r>
              <a:rPr lang="en-US" sz="2000" dirty="0" smtClean="0">
                <a:latin typeface="+mn-lt"/>
                <a:ea typeface="ＭＳ Ｐゴシック" charset="-128"/>
                <a:cs typeface="Gotham Book"/>
              </a:rPr>
              <a:t>Emergency Cards</a:t>
            </a:r>
            <a:endParaRPr lang="en-US" sz="2000" dirty="0">
              <a:latin typeface="+mn-lt"/>
              <a:ea typeface="ＭＳ Ｐゴシック" charset="-128"/>
              <a:cs typeface="Gotham Book"/>
            </a:endParaRP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smtClean="0">
                <a:solidFill>
                  <a:prstClr val="black">
                    <a:lumMod val="65000"/>
                    <a:lumOff val="35000"/>
                  </a:prstClr>
                </a:solidFill>
              </a:rPr>
              <a:t>© Michigan State University Board of Trustees. East Lansing, MI 48824</a:t>
            </a:r>
            <a:endParaRPr lang="en-US" sz="800">
              <a:solidFill>
                <a:prstClr val="black">
                  <a:lumMod val="65000"/>
                  <a:lumOff val="35000"/>
                </a:prstClr>
              </a:solidFill>
            </a:endParaRPr>
          </a:p>
        </p:txBody>
      </p:sp>
      <p:sp>
        <p:nvSpPr>
          <p:cNvPr id="12292" name="Title 1"/>
          <p:cNvSpPr>
            <a:spLocks noGrp="1"/>
          </p:cNvSpPr>
          <p:nvPr>
            <p:ph type="title"/>
          </p:nvPr>
        </p:nvSpPr>
        <p:spPr bwMode="auto">
          <a:xfrm>
            <a:off x="1" y="805226"/>
            <a:ext cx="9144000" cy="795763"/>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4000" dirty="0" smtClean="0">
                <a:latin typeface="Arial Black" pitchFamily="34" charset="0"/>
                <a:ea typeface="ＭＳ Ｐゴシック" pitchFamily="49" charset="-128"/>
              </a:rPr>
              <a:t>Resources                   </a:t>
            </a:r>
            <a:r>
              <a:rPr lang="en-US" sz="3100" b="1" i="1" dirty="0" smtClean="0">
                <a:solidFill>
                  <a:schemeClr val="accent6">
                    <a:lumMod val="75000"/>
                  </a:schemeClr>
                </a:solidFill>
                <a:latin typeface="Arial" panose="020B0604020202020204" pitchFamily="34" charset="0"/>
                <a:ea typeface="ＭＳ Ｐゴシック" pitchFamily="49" charset="-128"/>
                <a:cs typeface="Arial" panose="020B0604020202020204" pitchFamily="34" charset="0"/>
              </a:rPr>
              <a:t>For Participants</a:t>
            </a:r>
            <a:r>
              <a:rPr lang="en-US" sz="3100" b="1" i="1" dirty="0">
                <a:solidFill>
                  <a:schemeClr val="accent6">
                    <a:lumMod val="75000"/>
                  </a:schemeClr>
                </a:solidFill>
                <a:latin typeface="Arial" panose="020B0604020202020204" pitchFamily="34" charset="0"/>
                <a:cs typeface="Arial" panose="020B0604020202020204" pitchFamily="34" charset="0"/>
              </a:rPr>
              <a:t/>
            </a:r>
            <a:br>
              <a:rPr lang="en-US" sz="3100" b="1" i="1" dirty="0">
                <a:solidFill>
                  <a:schemeClr val="accent6">
                    <a:lumMod val="75000"/>
                  </a:schemeClr>
                </a:solidFill>
                <a:latin typeface="Arial" panose="020B0604020202020204" pitchFamily="34" charset="0"/>
                <a:cs typeface="Arial" panose="020B0604020202020204" pitchFamily="34" charset="0"/>
              </a:rPr>
            </a:br>
            <a:endParaRPr lang="en-US" sz="3100" b="1" i="1" dirty="0" smtClean="0">
              <a:solidFill>
                <a:schemeClr val="accent6">
                  <a:lumMod val="75000"/>
                </a:schemeClr>
              </a:solidFill>
              <a:latin typeface="Arial" panose="020B0604020202020204" pitchFamily="34" charset="0"/>
              <a:ea typeface="ＭＳ Ｐゴシック" pitchFamily="49" charset="-128"/>
              <a:cs typeface="Arial" panose="020B0604020202020204" pitchFamily="34" charset="0"/>
            </a:endParaRPr>
          </a:p>
        </p:txBody>
      </p:sp>
      <p:sp>
        <p:nvSpPr>
          <p:cNvPr id="9" name="Rectangle 3"/>
          <p:cNvSpPr txBox="1">
            <a:spLocks noChangeArrowheads="1"/>
          </p:cNvSpPr>
          <p:nvPr/>
        </p:nvSpPr>
        <p:spPr>
          <a:xfrm>
            <a:off x="-13064" y="1610975"/>
            <a:ext cx="7190396" cy="5247025"/>
          </a:xfrm>
          <a:prstGeom prst="rect">
            <a:avLst/>
          </a:prstGeom>
        </p:spPr>
        <p:txBody>
          <a:bodyPr/>
          <a:lstStyle/>
          <a:p>
            <a:pPr marL="231775">
              <a:spcBef>
                <a:spcPts val="0"/>
              </a:spcBef>
              <a:buClr>
                <a:prstClr val="black">
                  <a:lumMod val="75000"/>
                  <a:lumOff val="25000"/>
                </a:prstClr>
              </a:buClr>
              <a:defRPr/>
            </a:pPr>
            <a:r>
              <a:rPr lang="en-US" sz="2800" b="1" i="1" dirty="0" smtClean="0">
                <a:solidFill>
                  <a:srgbClr val="F79646">
                    <a:lumMod val="75000"/>
                  </a:srgbClr>
                </a:solidFill>
                <a:latin typeface="Calibri"/>
                <a:ea typeface="ＭＳ Ｐゴシック" charset="-128"/>
                <a:cs typeface="Gotham Book"/>
              </a:rPr>
              <a:t>University Policies:</a:t>
            </a:r>
            <a:r>
              <a:rPr lang="en-US" sz="2800" dirty="0" smtClean="0">
                <a:solidFill>
                  <a:prstClr val="black">
                    <a:lumMod val="75000"/>
                    <a:lumOff val="25000"/>
                  </a:prstClr>
                </a:solidFill>
                <a:latin typeface="Calibri"/>
                <a:ea typeface="ＭＳ Ｐゴシック" charset="-128"/>
                <a:cs typeface="Gotham Book"/>
              </a:rPr>
              <a:t> </a:t>
            </a:r>
          </a:p>
          <a:p>
            <a:pPr marL="688975" indent="-457200">
              <a:spcBef>
                <a:spcPts val="0"/>
              </a:spcBef>
              <a:buClr>
                <a:prstClr val="black">
                  <a:lumMod val="75000"/>
                  <a:lumOff val="25000"/>
                </a:prstClr>
              </a:buClr>
              <a:buFont typeface="Arial" panose="020B0604020202020204" pitchFamily="34" charset="0"/>
              <a:buChar char="•"/>
              <a:defRPr/>
            </a:pPr>
            <a:r>
              <a:rPr lang="en-US" sz="2800" dirty="0" smtClean="0">
                <a:latin typeface="Calibri"/>
                <a:ea typeface="ＭＳ Ｐゴシック" charset="-128"/>
                <a:cs typeface="Gotham Book"/>
              </a:rPr>
              <a:t>Statement of Responsibility</a:t>
            </a:r>
          </a:p>
          <a:p>
            <a:pPr marL="688975" indent="-457200">
              <a:spcBef>
                <a:spcPts val="0"/>
              </a:spcBef>
              <a:buClr>
                <a:prstClr val="black">
                  <a:lumMod val="75000"/>
                  <a:lumOff val="25000"/>
                </a:prstClr>
              </a:buClr>
              <a:buFont typeface="Arial" panose="020B0604020202020204" pitchFamily="34" charset="0"/>
              <a:buChar char="•"/>
              <a:defRPr/>
            </a:pPr>
            <a:r>
              <a:rPr lang="en-US" sz="2800" dirty="0" smtClean="0">
                <a:latin typeface="Calibri"/>
                <a:ea typeface="ＭＳ Ｐゴシック" charset="-128"/>
                <a:cs typeface="Gotham Book"/>
              </a:rPr>
              <a:t>Anti-Discrimination Policy </a:t>
            </a:r>
          </a:p>
          <a:p>
            <a:pPr marL="688975" indent="-457200">
              <a:spcBef>
                <a:spcPts val="0"/>
              </a:spcBef>
              <a:buClr>
                <a:prstClr val="black">
                  <a:lumMod val="75000"/>
                  <a:lumOff val="25000"/>
                </a:prstClr>
              </a:buClr>
              <a:buFont typeface="Arial" panose="020B0604020202020204" pitchFamily="34" charset="0"/>
              <a:buChar char="•"/>
              <a:defRPr/>
            </a:pPr>
            <a:r>
              <a:rPr lang="en-US" sz="2800" dirty="0" smtClean="0">
                <a:latin typeface="Calibri"/>
                <a:ea typeface="ＭＳ Ｐゴシック" charset="-128"/>
                <a:cs typeface="Gotham Book"/>
              </a:rPr>
              <a:t>Policy </a:t>
            </a:r>
            <a:r>
              <a:rPr lang="en-US" sz="2800" dirty="0">
                <a:latin typeface="Calibri"/>
                <a:ea typeface="ＭＳ Ｐゴシック" charset="-128"/>
                <a:cs typeface="Gotham Book"/>
              </a:rPr>
              <a:t>on Sexual </a:t>
            </a:r>
            <a:r>
              <a:rPr lang="en-US" sz="2800" dirty="0" smtClean="0">
                <a:latin typeface="Calibri"/>
                <a:ea typeface="ＭＳ Ｐゴシック" charset="-128"/>
                <a:cs typeface="Gotham Book"/>
              </a:rPr>
              <a:t>Harassment </a:t>
            </a:r>
          </a:p>
          <a:p>
            <a:pPr marL="231775">
              <a:spcBef>
                <a:spcPts val="0"/>
              </a:spcBef>
              <a:buClr>
                <a:prstClr val="black">
                  <a:lumMod val="75000"/>
                  <a:lumOff val="25000"/>
                </a:prstClr>
              </a:buClr>
              <a:defRPr/>
            </a:pPr>
            <a:r>
              <a:rPr lang="en-US" sz="2800" b="1" i="1" dirty="0" smtClean="0">
                <a:solidFill>
                  <a:srgbClr val="F79646">
                    <a:lumMod val="75000"/>
                  </a:srgbClr>
                </a:solidFill>
                <a:latin typeface="Calibri"/>
                <a:ea typeface="ＭＳ Ｐゴシック" charset="-128"/>
                <a:cs typeface="Gotham Book"/>
              </a:rPr>
              <a:t>Online: </a:t>
            </a:r>
          </a:p>
          <a:p>
            <a:pPr marL="688975" indent="-457200">
              <a:spcBef>
                <a:spcPts val="0"/>
              </a:spcBef>
              <a:buClr>
                <a:prstClr val="black">
                  <a:lumMod val="75000"/>
                  <a:lumOff val="25000"/>
                </a:prstClr>
              </a:buClr>
              <a:buFont typeface="Arial" panose="020B0604020202020204" pitchFamily="34" charset="0"/>
              <a:buChar char="•"/>
              <a:defRPr/>
            </a:pPr>
            <a:r>
              <a:rPr lang="en-US" sz="2800" dirty="0" smtClean="0">
                <a:solidFill>
                  <a:prstClr val="black"/>
                </a:solidFill>
                <a:latin typeface="Calibri"/>
                <a:ea typeface="ＭＳ Ｐゴシック" charset="-128"/>
                <a:cs typeface="Gotham Book"/>
              </a:rPr>
              <a:t>Department of State </a:t>
            </a:r>
          </a:p>
          <a:p>
            <a:pPr marL="688975" indent="-457200">
              <a:spcBef>
                <a:spcPts val="0"/>
              </a:spcBef>
              <a:buClr>
                <a:prstClr val="black">
                  <a:lumMod val="75000"/>
                  <a:lumOff val="25000"/>
                </a:prstClr>
              </a:buClr>
              <a:buFont typeface="Arial" panose="020B0604020202020204" pitchFamily="34" charset="0"/>
              <a:buChar char="•"/>
              <a:defRPr/>
            </a:pPr>
            <a:r>
              <a:rPr lang="en-US" sz="2800" dirty="0" smtClean="0">
                <a:solidFill>
                  <a:prstClr val="black"/>
                </a:solidFill>
                <a:latin typeface="Calibri"/>
                <a:ea typeface="ＭＳ Ｐゴシック" charset="-128"/>
                <a:cs typeface="Gotham Book"/>
              </a:rPr>
              <a:t>Pre-Departure Orientation</a:t>
            </a:r>
          </a:p>
          <a:p>
            <a:pPr marL="688975" indent="-457200">
              <a:spcBef>
                <a:spcPts val="0"/>
              </a:spcBef>
              <a:buClr>
                <a:prstClr val="black">
                  <a:lumMod val="75000"/>
                  <a:lumOff val="25000"/>
                </a:prstClr>
              </a:buClr>
              <a:buFont typeface="Arial" panose="020B0604020202020204" pitchFamily="34" charset="0"/>
              <a:buChar char="•"/>
              <a:defRPr/>
            </a:pPr>
            <a:r>
              <a:rPr lang="en-US" sz="2800" dirty="0" smtClean="0">
                <a:latin typeface="Calibri"/>
                <a:ea typeface="ＭＳ Ｐゴシック" charset="-128"/>
                <a:cs typeface="Gotham Book"/>
              </a:rPr>
              <a:t>Student Guide</a:t>
            </a:r>
          </a:p>
          <a:p>
            <a:pPr marL="231775">
              <a:spcBef>
                <a:spcPts val="0"/>
              </a:spcBef>
              <a:buClr>
                <a:prstClr val="black">
                  <a:lumMod val="75000"/>
                  <a:lumOff val="25000"/>
                </a:prstClr>
              </a:buClr>
              <a:defRPr/>
            </a:pPr>
            <a:r>
              <a:rPr lang="en-US" sz="2800" b="1" i="1" dirty="0" smtClean="0">
                <a:solidFill>
                  <a:schemeClr val="accent6">
                    <a:lumMod val="75000"/>
                  </a:schemeClr>
                </a:solidFill>
                <a:latin typeface="Calibri"/>
                <a:ea typeface="ＭＳ Ｐゴシック" charset="-128"/>
                <a:cs typeface="Gotham Book"/>
              </a:rPr>
              <a:t>Office of Study Abroad</a:t>
            </a:r>
          </a:p>
          <a:p>
            <a:pPr marL="688975" indent="-457200">
              <a:spcBef>
                <a:spcPts val="0"/>
              </a:spcBef>
              <a:buClr>
                <a:prstClr val="black">
                  <a:lumMod val="75000"/>
                  <a:lumOff val="25000"/>
                </a:prstClr>
              </a:buClr>
              <a:buFont typeface="Arial" panose="020B0604020202020204" pitchFamily="34" charset="0"/>
              <a:buChar char="•"/>
              <a:defRPr/>
            </a:pPr>
            <a:r>
              <a:rPr lang="en-US" sz="2800" dirty="0" smtClean="0">
                <a:solidFill>
                  <a:prstClr val="black"/>
                </a:solidFill>
                <a:latin typeface="Calibri"/>
                <a:ea typeface="ＭＳ Ｐゴシック" charset="-128"/>
                <a:cs typeface="Gotham Book"/>
              </a:rPr>
              <a:t>Resource Center / Coordinators </a:t>
            </a:r>
          </a:p>
          <a:p>
            <a:pPr marL="688975" indent="-457200">
              <a:spcBef>
                <a:spcPts val="0"/>
              </a:spcBef>
              <a:buClr>
                <a:prstClr val="black">
                  <a:lumMod val="75000"/>
                  <a:lumOff val="25000"/>
                </a:prstClr>
              </a:buClr>
              <a:buFont typeface="Arial" panose="020B0604020202020204" pitchFamily="34" charset="0"/>
              <a:buChar char="•"/>
              <a:defRPr/>
            </a:pPr>
            <a:r>
              <a:rPr lang="en-US" sz="2800" dirty="0" smtClean="0">
                <a:solidFill>
                  <a:prstClr val="black"/>
                </a:solidFill>
                <a:latin typeface="Calibri"/>
                <a:ea typeface="ＭＳ Ｐゴシック" charset="-128"/>
                <a:cs typeface="Gotham Book"/>
              </a:rPr>
              <a:t>Emergency Cards</a:t>
            </a:r>
            <a:endParaRPr lang="en-US" sz="2800" dirty="0">
              <a:solidFill>
                <a:prstClr val="black">
                  <a:lumMod val="75000"/>
                  <a:lumOff val="25000"/>
                </a:prstClr>
              </a:solidFill>
              <a:latin typeface="Calibri"/>
              <a:ea typeface="ＭＳ Ｐゴシック" charset="-128"/>
              <a:cs typeface="Gotham Book"/>
            </a:endParaRPr>
          </a:p>
          <a:p>
            <a:pPr marL="231775">
              <a:spcBef>
                <a:spcPct val="20000"/>
              </a:spcBef>
              <a:buClr>
                <a:prstClr val="black">
                  <a:lumMod val="75000"/>
                  <a:lumOff val="25000"/>
                </a:prstClr>
              </a:buClr>
              <a:defRPr/>
            </a:pPr>
            <a:endParaRPr lang="en-US" sz="2800" dirty="0">
              <a:solidFill>
                <a:prstClr val="black">
                  <a:lumMod val="75000"/>
                  <a:lumOff val="25000"/>
                </a:prstClr>
              </a:solidFill>
              <a:latin typeface="Calibri"/>
              <a:ea typeface="ＭＳ Ｐゴシック" charset="-128"/>
              <a:cs typeface="Gotham Book"/>
            </a:endParaRPr>
          </a:p>
        </p:txBody>
      </p:sp>
      <p:pic>
        <p:nvPicPr>
          <p:cNvPr id="10" name="Picture 2"/>
          <p:cNvPicPr>
            <a:picLocks noChangeAspect="1" noChangeArrowheads="1"/>
          </p:cNvPicPr>
          <p:nvPr/>
        </p:nvPicPr>
        <p:blipFill>
          <a:blip r:embed="rId3"/>
          <a:srcRect/>
          <a:stretch>
            <a:fillRect/>
          </a:stretch>
        </p:blipFill>
        <p:spPr bwMode="auto">
          <a:xfrm>
            <a:off x="5259103" y="1585485"/>
            <a:ext cx="1966666" cy="1569675"/>
          </a:xfrm>
          <a:prstGeom prst="rect">
            <a:avLst/>
          </a:prstGeom>
          <a:noFill/>
          <a:ln w="9525">
            <a:solidFill>
              <a:schemeClr val="tx1"/>
            </a:solidFill>
            <a:miter lim="800000"/>
            <a:headEnd/>
            <a:tailEnd/>
          </a:ln>
        </p:spPr>
      </p:pic>
      <p:pic>
        <p:nvPicPr>
          <p:cNvPr id="11" name="Picture 2"/>
          <p:cNvPicPr>
            <a:picLocks noChangeAspect="1" noChangeArrowheads="1"/>
          </p:cNvPicPr>
          <p:nvPr/>
        </p:nvPicPr>
        <p:blipFill>
          <a:blip r:embed="rId4"/>
          <a:srcRect b="19034"/>
          <a:stretch>
            <a:fillRect/>
          </a:stretch>
        </p:blipFill>
        <p:spPr bwMode="auto">
          <a:xfrm>
            <a:off x="7140755" y="3069894"/>
            <a:ext cx="1966667" cy="1391235"/>
          </a:xfrm>
          <a:prstGeom prst="rect">
            <a:avLst/>
          </a:prstGeom>
          <a:noFill/>
          <a:ln w="9525">
            <a:solidFill>
              <a:schemeClr val="tx1"/>
            </a:solidFill>
            <a:miter lim="800000"/>
            <a:headEnd/>
            <a:tailEnd/>
          </a:ln>
        </p:spPr>
      </p:pic>
      <p:pic>
        <p:nvPicPr>
          <p:cNvPr id="13" name="Picture 3"/>
          <p:cNvPicPr>
            <a:picLocks noChangeAspect="1" noChangeArrowheads="1"/>
          </p:cNvPicPr>
          <p:nvPr/>
        </p:nvPicPr>
        <p:blipFill>
          <a:blip r:embed="rId5"/>
          <a:srcRect b="34653"/>
          <a:stretch>
            <a:fillRect/>
          </a:stretch>
        </p:blipFill>
        <p:spPr bwMode="auto">
          <a:xfrm>
            <a:off x="5420908" y="4591860"/>
            <a:ext cx="3736156" cy="204158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41197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47161"/>
            <a:ext cx="9143999" cy="795315"/>
          </a:xfrm>
          <a:prstGeom prst="rect">
            <a:avLst/>
          </a:prstGeom>
          <a:noFill/>
          <a:ln w="9525">
            <a:noFill/>
            <a:miter lim="800000"/>
            <a:headEnd/>
            <a:tailEnd/>
          </a:ln>
        </p:spPr>
        <p:txBody>
          <a:bodyPr anchor="ctr"/>
          <a:lstStyle/>
          <a:p>
            <a:pPr>
              <a:defRPr/>
            </a:pPr>
            <a:r>
              <a:rPr lang="en-US" sz="3600" b="1" dirty="0">
                <a:solidFill>
                  <a:srgbClr val="0C533A"/>
                </a:solidFill>
                <a:latin typeface="Arial Black" panose="020B0A04020102020204" pitchFamily="34" charset="0"/>
              </a:rPr>
              <a:t>MSU </a:t>
            </a:r>
            <a:r>
              <a:rPr lang="en-US" sz="3600" b="1" dirty="0" smtClean="0">
                <a:solidFill>
                  <a:srgbClr val="0C533A"/>
                </a:solidFill>
                <a:latin typeface="Arial Black" panose="020B0A04020102020204" pitchFamily="34" charset="0"/>
              </a:rPr>
              <a:t>Police Dept.  </a:t>
            </a:r>
            <a:r>
              <a:rPr lang="en-US" sz="2800" b="1" i="1" dirty="0" smtClean="0">
                <a:solidFill>
                  <a:schemeClr val="accent6">
                    <a:lumMod val="75000"/>
                  </a:schemeClr>
                </a:solidFill>
                <a:latin typeface="+mn-lt"/>
              </a:rPr>
              <a:t>24/7 </a:t>
            </a:r>
            <a:r>
              <a:rPr lang="en-US" sz="2800" b="1" i="1" dirty="0">
                <a:solidFill>
                  <a:schemeClr val="accent6">
                    <a:lumMod val="75000"/>
                  </a:schemeClr>
                </a:solidFill>
                <a:latin typeface="+mn-lt"/>
              </a:rPr>
              <a:t>International </a:t>
            </a:r>
            <a:r>
              <a:rPr lang="en-US" sz="2800" b="1" i="1" dirty="0" smtClean="0">
                <a:solidFill>
                  <a:schemeClr val="accent6">
                    <a:lumMod val="75000"/>
                  </a:schemeClr>
                </a:solidFill>
                <a:latin typeface="+mn-lt"/>
              </a:rPr>
              <a:t>Assistance</a:t>
            </a:r>
            <a:endParaRPr lang="en-US" sz="3200" b="1" dirty="0">
              <a:effectLst>
                <a:outerShdw blurRad="38100" dist="38100" dir="2700000" algn="tl">
                  <a:srgbClr val="000000">
                    <a:alpha val="43137"/>
                  </a:srgbClr>
                </a:outerShdw>
              </a:effectLst>
            </a:endParaRPr>
          </a:p>
        </p:txBody>
      </p:sp>
      <p:sp>
        <p:nvSpPr>
          <p:cNvPr id="28676" name="Rectangle 3"/>
          <p:cNvSpPr>
            <a:spLocks noGrp="1" noChangeArrowheads="1"/>
          </p:cNvSpPr>
          <p:nvPr>
            <p:ph type="body" sz="half" idx="1"/>
          </p:nvPr>
        </p:nvSpPr>
        <p:spPr>
          <a:xfrm>
            <a:off x="1" y="1526432"/>
            <a:ext cx="4267200" cy="3581400"/>
          </a:xfrm>
        </p:spPr>
        <p:txBody>
          <a:bodyPr lIns="0" tIns="0" rIns="0" bIns="0"/>
          <a:lstStyle/>
          <a:p>
            <a:pPr indent="4763" eaLnBrk="1" hangingPunct="1">
              <a:spcBef>
                <a:spcPts val="0"/>
              </a:spcBef>
              <a:buFont typeface="Wingdings" pitchFamily="2" charset="2"/>
              <a:buNone/>
            </a:pPr>
            <a:endParaRPr lang="en-US" sz="1800" b="1" dirty="0" smtClean="0"/>
          </a:p>
          <a:p>
            <a:pPr marL="685800">
              <a:spcBef>
                <a:spcPts val="0"/>
              </a:spcBef>
            </a:pPr>
            <a:r>
              <a:rPr lang="en-US" sz="2400" dirty="0" smtClean="0"/>
              <a:t>This number is answered by a cadet at the Department of Police &amp; Public Safety</a:t>
            </a:r>
          </a:p>
          <a:p>
            <a:pPr marL="685800">
              <a:spcBef>
                <a:spcPts val="0"/>
              </a:spcBef>
            </a:pPr>
            <a:endParaRPr lang="en-US" sz="2400" dirty="0" smtClean="0"/>
          </a:p>
          <a:p>
            <a:pPr marL="685800">
              <a:spcBef>
                <a:spcPts val="0"/>
              </a:spcBef>
            </a:pPr>
            <a:r>
              <a:rPr lang="en-US" sz="2400" dirty="0" smtClean="0"/>
              <a:t>DPPS will triage the call and contact the most appropriate individual to return the call</a:t>
            </a:r>
          </a:p>
          <a:p>
            <a:pPr indent="4763" eaLnBrk="1" hangingPunct="1">
              <a:spcBef>
                <a:spcPts val="0"/>
              </a:spcBef>
              <a:buFont typeface="Wingdings" pitchFamily="2" charset="2"/>
              <a:buNone/>
            </a:pPr>
            <a:endParaRPr lang="en-US" sz="2000" dirty="0" smtClean="0"/>
          </a:p>
        </p:txBody>
      </p:sp>
      <p:sp>
        <p:nvSpPr>
          <p:cNvPr id="28677" name="Rectangle 31"/>
          <p:cNvSpPr>
            <a:spLocks noChangeArrowheads="1"/>
          </p:cNvSpPr>
          <p:nvPr/>
        </p:nvSpPr>
        <p:spPr bwMode="auto">
          <a:xfrm>
            <a:off x="0" y="1143000"/>
            <a:ext cx="4648200" cy="762000"/>
          </a:xfrm>
          <a:prstGeom prst="rect">
            <a:avLst/>
          </a:prstGeom>
          <a:noFill/>
          <a:ln w="9525">
            <a:noFill/>
            <a:miter lim="800000"/>
            <a:headEnd/>
            <a:tailEnd/>
          </a:ln>
        </p:spPr>
        <p:txBody>
          <a:bodyPr anchor="ctr"/>
          <a:lstStyle/>
          <a:p>
            <a:pPr algn="ctr"/>
            <a:endParaRPr lang="en-US" sz="2400" b="1" dirty="0"/>
          </a:p>
        </p:txBody>
      </p:sp>
      <p:sp>
        <p:nvSpPr>
          <p:cNvPr id="28678" name="Rectangle 5"/>
          <p:cNvSpPr>
            <a:spLocks noChangeArrowheads="1"/>
          </p:cNvSpPr>
          <p:nvPr/>
        </p:nvSpPr>
        <p:spPr bwMode="auto">
          <a:xfrm>
            <a:off x="1905000" y="5149334"/>
            <a:ext cx="5334000" cy="762000"/>
          </a:xfrm>
          <a:prstGeom prst="rect">
            <a:avLst/>
          </a:prstGeom>
          <a:noFill/>
          <a:ln w="9525">
            <a:noFill/>
            <a:miter lim="800000"/>
            <a:headEnd/>
            <a:tailEnd/>
          </a:ln>
        </p:spPr>
        <p:txBody>
          <a:bodyPr anchor="ctr"/>
          <a:lstStyle/>
          <a:p>
            <a:pPr>
              <a:buClr>
                <a:schemeClr val="hlink"/>
              </a:buClr>
              <a:buSzPct val="120000"/>
              <a:buFont typeface="Wingdings" pitchFamily="2" charset="2"/>
              <a:buNone/>
            </a:pPr>
            <a:r>
              <a:rPr lang="en-US" sz="4400" dirty="0" smtClean="0">
                <a:solidFill>
                  <a:srgbClr val="FF0000"/>
                </a:solidFill>
                <a:latin typeface="Tahoma" pitchFamily="34" charset="0"/>
              </a:rPr>
              <a:t>001*</a:t>
            </a:r>
            <a:r>
              <a:rPr lang="en-US" sz="4400" dirty="0" smtClean="0">
                <a:solidFill>
                  <a:srgbClr val="0033CC"/>
                </a:solidFill>
                <a:latin typeface="Tahoma" pitchFamily="34" charset="0"/>
              </a:rPr>
              <a:t>-517-353-3784</a:t>
            </a:r>
            <a:endParaRPr lang="en-US" sz="4400" dirty="0">
              <a:solidFill>
                <a:srgbClr val="0033CC"/>
              </a:solidFill>
              <a:latin typeface="Tahoma" pitchFamily="34" charset="0"/>
            </a:endParaRPr>
          </a:p>
        </p:txBody>
      </p:sp>
      <p:sp>
        <p:nvSpPr>
          <p:cNvPr id="7" name="TextBox 6"/>
          <p:cNvSpPr txBox="1"/>
          <p:nvPr/>
        </p:nvSpPr>
        <p:spPr>
          <a:xfrm>
            <a:off x="1476104" y="5911334"/>
            <a:ext cx="5891347" cy="461665"/>
          </a:xfrm>
          <a:prstGeom prst="rect">
            <a:avLst/>
          </a:prstGeom>
          <a:noFill/>
        </p:spPr>
        <p:txBody>
          <a:bodyPr wrap="square" rtlCol="0">
            <a:spAutoFit/>
          </a:bodyPr>
          <a:lstStyle/>
          <a:p>
            <a:pPr algn="ctr"/>
            <a:r>
              <a:rPr lang="en-US" b="1" dirty="0" smtClean="0">
                <a:solidFill>
                  <a:srgbClr val="FF0000"/>
                </a:solidFill>
              </a:rPr>
              <a:t>*http://www.howtocallabroad.com</a:t>
            </a:r>
            <a:endParaRPr lang="en-US" b="1" dirty="0">
              <a:solidFill>
                <a:srgbClr val="FF0000"/>
              </a:solidFill>
            </a:endParaRPr>
          </a:p>
        </p:txBody>
      </p:sp>
      <p:pic>
        <p:nvPicPr>
          <p:cNvPr id="8" name="Picture 3" descr="OSA LOGO TRANSPARENT.png"/>
          <p:cNvPicPr>
            <a:picLocks noChangeAspect="1"/>
          </p:cNvPicPr>
          <p:nvPr/>
        </p:nvPicPr>
        <p:blipFill>
          <a:blip r:embed="rId3"/>
          <a:srcRect/>
          <a:stretch>
            <a:fillRect/>
          </a:stretch>
        </p:blipFill>
        <p:spPr bwMode="auto">
          <a:xfrm>
            <a:off x="112713" y="296863"/>
            <a:ext cx="2254250" cy="422275"/>
          </a:xfrm>
          <a:prstGeom prst="rect">
            <a:avLst/>
          </a:prstGeom>
          <a:noFill/>
          <a:ln w="9525">
            <a:noFill/>
            <a:miter lim="800000"/>
            <a:headEnd/>
            <a:tailEnd/>
          </a:ln>
        </p:spPr>
      </p:pic>
      <p:pic>
        <p:nvPicPr>
          <p:cNvPr id="2050" name="Picture 2" descr="Featured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352" y="1807536"/>
            <a:ext cx="35718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408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20484" name="Title 1"/>
          <p:cNvSpPr>
            <a:spLocks noGrp="1"/>
          </p:cNvSpPr>
          <p:nvPr>
            <p:ph type="title"/>
          </p:nvPr>
        </p:nvSpPr>
        <p:spPr bwMode="auto">
          <a:xfrm>
            <a:off x="112713" y="792163"/>
            <a:ext cx="8923337" cy="833437"/>
          </a:xfrm>
          <a:ln>
            <a:miter lim="800000"/>
            <a:headEnd/>
            <a:tailEnd/>
          </a:ln>
        </p:spPr>
        <p:txBody>
          <a:bodyPr vert="horz" wrap="square" lIns="91440" tIns="45720" rIns="91440" bIns="45720" numCol="1" anchor="t" anchorCtr="0" compatLnSpc="1">
            <a:prstTxWarp prst="textNoShape">
              <a:avLst/>
            </a:prstTxWarp>
            <a:normAutofit/>
          </a:bodyPr>
          <a:lstStyle/>
          <a:p>
            <a:pPr eaLnBrk="1" hangingPunct="1">
              <a:defRPr/>
            </a:pPr>
            <a:r>
              <a:rPr lang="en-US" dirty="0" smtClean="0">
                <a:latin typeface="Arial Black" pitchFamily="34" charset="0"/>
                <a:ea typeface="ＭＳ Ｐゴシック" pitchFamily="49" charset="-128"/>
              </a:rPr>
              <a:t>HTH Worldwide                </a:t>
            </a:r>
            <a:r>
              <a:rPr lang="en-US" sz="2800" b="1" i="1" dirty="0" smtClean="0">
                <a:solidFill>
                  <a:schemeClr val="accent6">
                    <a:lumMod val="75000"/>
                  </a:schemeClr>
                </a:solidFill>
                <a:latin typeface="+mn-lt"/>
                <a:ea typeface="ＭＳ Ｐゴシック" pitchFamily="49" charset="-128"/>
              </a:rPr>
              <a:t>Health Policy</a:t>
            </a:r>
          </a:p>
        </p:txBody>
      </p:sp>
      <p:sp>
        <p:nvSpPr>
          <p:cNvPr id="6" name="Rectangle 3"/>
          <p:cNvSpPr>
            <a:spLocks noGrp="1" noChangeArrowheads="1"/>
          </p:cNvSpPr>
          <p:nvPr>
            <p:ph idx="1"/>
          </p:nvPr>
        </p:nvSpPr>
        <p:spPr>
          <a:xfrm>
            <a:off x="31658" y="1833682"/>
            <a:ext cx="5822950" cy="5200838"/>
          </a:xfrm>
        </p:spPr>
        <p:txBody>
          <a:bodyPr/>
          <a:lstStyle/>
          <a:p>
            <a:pPr eaLnBrk="1" hangingPunct="1">
              <a:lnSpc>
                <a:spcPct val="90000"/>
              </a:lnSpc>
              <a:buFontTx/>
              <a:buChar char="•"/>
              <a:defRPr/>
            </a:pPr>
            <a:r>
              <a:rPr lang="en-US" sz="2400" dirty="0" smtClean="0">
                <a:solidFill>
                  <a:schemeClr val="accent6">
                    <a:lumMod val="75000"/>
                  </a:schemeClr>
                </a:solidFill>
                <a:latin typeface="+mn-lt"/>
              </a:rPr>
              <a:t>100% reimbursement</a:t>
            </a:r>
            <a:r>
              <a:rPr lang="en-US" sz="2400" dirty="0" smtClean="0">
                <a:latin typeface="+mn-lt"/>
              </a:rPr>
              <a:t>, medical evacuation, bedside visits, and evacuation home with a medical escort</a:t>
            </a:r>
          </a:p>
          <a:p>
            <a:pPr eaLnBrk="1" hangingPunct="1">
              <a:lnSpc>
                <a:spcPct val="90000"/>
              </a:lnSpc>
              <a:buFontTx/>
              <a:buChar char="•"/>
              <a:defRPr/>
            </a:pPr>
            <a:r>
              <a:rPr lang="en-US" sz="2400" dirty="0" smtClean="0">
                <a:latin typeface="+mn-lt"/>
              </a:rPr>
              <a:t>Coverage includes </a:t>
            </a:r>
            <a:r>
              <a:rPr lang="en-US" sz="2400" dirty="0" smtClean="0">
                <a:solidFill>
                  <a:schemeClr val="accent6">
                    <a:lumMod val="75000"/>
                  </a:schemeClr>
                </a:solidFill>
                <a:latin typeface="+mn-lt"/>
              </a:rPr>
              <a:t>mental </a:t>
            </a:r>
            <a:r>
              <a:rPr lang="en-US" sz="2400" dirty="0">
                <a:solidFill>
                  <a:schemeClr val="accent6">
                    <a:lumMod val="75000"/>
                  </a:schemeClr>
                </a:solidFill>
                <a:latin typeface="+mn-lt"/>
              </a:rPr>
              <a:t>h</a:t>
            </a:r>
            <a:r>
              <a:rPr lang="en-US" sz="2400" dirty="0" smtClean="0">
                <a:solidFill>
                  <a:schemeClr val="accent6">
                    <a:lumMod val="75000"/>
                  </a:schemeClr>
                </a:solidFill>
                <a:latin typeface="+mn-lt"/>
              </a:rPr>
              <a:t>ealth</a:t>
            </a:r>
            <a:r>
              <a:rPr lang="en-US" sz="2400" dirty="0" smtClean="0">
                <a:latin typeface="+mn-lt"/>
              </a:rPr>
              <a:t>, medical, certain </a:t>
            </a:r>
            <a:r>
              <a:rPr lang="en-US" sz="2400" dirty="0">
                <a:solidFill>
                  <a:schemeClr val="accent6">
                    <a:lumMod val="75000"/>
                  </a:schemeClr>
                </a:solidFill>
                <a:latin typeface="+mn-lt"/>
              </a:rPr>
              <a:t>d</a:t>
            </a:r>
            <a:r>
              <a:rPr lang="en-US" sz="2400" dirty="0" smtClean="0">
                <a:solidFill>
                  <a:schemeClr val="accent6">
                    <a:lumMod val="75000"/>
                  </a:schemeClr>
                </a:solidFill>
                <a:latin typeface="+mn-lt"/>
              </a:rPr>
              <a:t>ental</a:t>
            </a:r>
            <a:r>
              <a:rPr lang="en-US" sz="2400" dirty="0" smtClean="0">
                <a:latin typeface="+mn-lt"/>
              </a:rPr>
              <a:t>, translations, and location of partner facilities </a:t>
            </a:r>
          </a:p>
          <a:p>
            <a:pPr eaLnBrk="1" hangingPunct="1">
              <a:lnSpc>
                <a:spcPct val="90000"/>
              </a:lnSpc>
              <a:buFontTx/>
              <a:buChar char="•"/>
              <a:defRPr/>
            </a:pPr>
            <a:r>
              <a:rPr lang="en-US" sz="2400" dirty="0" smtClean="0">
                <a:latin typeface="+mn-lt"/>
              </a:rPr>
              <a:t>Can </a:t>
            </a:r>
            <a:r>
              <a:rPr lang="en-US" sz="2400" dirty="0" smtClean="0">
                <a:solidFill>
                  <a:schemeClr val="accent6">
                    <a:lumMod val="75000"/>
                  </a:schemeClr>
                </a:solidFill>
                <a:latin typeface="+mn-lt"/>
              </a:rPr>
              <a:t>direct-pay for planned appointments </a:t>
            </a:r>
            <a:r>
              <a:rPr lang="en-US" sz="2400" dirty="0" smtClean="0">
                <a:latin typeface="+mn-lt"/>
              </a:rPr>
              <a:t>and care in partner facilities – </a:t>
            </a:r>
            <a:r>
              <a:rPr lang="en-US" sz="2400" b="1" i="1" dirty="0" smtClean="0">
                <a:solidFill>
                  <a:schemeClr val="accent6">
                    <a:lumMod val="75000"/>
                  </a:schemeClr>
                </a:solidFill>
                <a:latin typeface="+mn-lt"/>
              </a:rPr>
              <a:t>Call ahead!</a:t>
            </a:r>
            <a:endParaRPr lang="en-US" b="1" i="1" dirty="0" smtClean="0">
              <a:solidFill>
                <a:schemeClr val="accent6">
                  <a:lumMod val="75000"/>
                </a:schemeClr>
              </a:solidFill>
              <a:latin typeface="+mn-lt"/>
            </a:endParaRPr>
          </a:p>
          <a:p>
            <a:pPr eaLnBrk="1" hangingPunct="1">
              <a:lnSpc>
                <a:spcPct val="90000"/>
              </a:lnSpc>
              <a:buFontTx/>
              <a:buChar char="•"/>
              <a:defRPr/>
            </a:pPr>
            <a:r>
              <a:rPr lang="en-US" sz="2400" dirty="0" smtClean="0">
                <a:latin typeface="+mn-lt"/>
              </a:rPr>
              <a:t>24/7 Assistance Line </a:t>
            </a:r>
            <a:r>
              <a:rPr lang="en-US" sz="2400" b="1" dirty="0" smtClean="0">
                <a:latin typeface="+mn-lt"/>
              </a:rPr>
              <a:t>+1-610-254-8771</a:t>
            </a:r>
          </a:p>
          <a:p>
            <a:pPr eaLnBrk="1" hangingPunct="1">
              <a:lnSpc>
                <a:spcPct val="80000"/>
              </a:lnSpc>
              <a:buClr>
                <a:schemeClr val="tx1"/>
              </a:buClr>
              <a:buSzPct val="75000"/>
              <a:buFontTx/>
              <a:buChar char="•"/>
              <a:defRPr/>
            </a:pPr>
            <a:r>
              <a:rPr lang="en-US" sz="2400" dirty="0" smtClean="0">
                <a:solidFill>
                  <a:schemeClr val="accent6">
                    <a:lumMod val="75000"/>
                  </a:schemeClr>
                </a:solidFill>
                <a:latin typeface="+mn-lt"/>
              </a:rPr>
              <a:t>Note three exclusions</a:t>
            </a:r>
            <a:r>
              <a:rPr lang="en-US" sz="2400" dirty="0" smtClean="0">
                <a:latin typeface="+mn-lt"/>
              </a:rPr>
              <a:t>: bungee jumping, parachuting and hang gliding</a:t>
            </a:r>
          </a:p>
          <a:p>
            <a:pPr eaLnBrk="1" hangingPunct="1">
              <a:lnSpc>
                <a:spcPct val="90000"/>
              </a:lnSpc>
              <a:buFontTx/>
              <a:buChar char="•"/>
              <a:defRPr/>
            </a:pPr>
            <a:endParaRPr lang="en-US" sz="2400" dirty="0" smtClean="0">
              <a:latin typeface="+mn-lt"/>
            </a:endParaRPr>
          </a:p>
          <a:p>
            <a:pPr eaLnBrk="1" hangingPunct="1">
              <a:lnSpc>
                <a:spcPct val="90000"/>
              </a:lnSpc>
              <a:buFontTx/>
              <a:buChar char="•"/>
              <a:defRPr/>
            </a:pPr>
            <a:endParaRPr lang="en-US" sz="2400" dirty="0" smtClean="0">
              <a:latin typeface="+mn-lt"/>
            </a:endParaRPr>
          </a:p>
          <a:p>
            <a:pPr eaLnBrk="1" hangingPunct="1">
              <a:lnSpc>
                <a:spcPct val="90000"/>
              </a:lnSpc>
              <a:buFontTx/>
              <a:buChar char="•"/>
              <a:defRPr/>
            </a:pPr>
            <a:endParaRPr lang="en-US" sz="2400" dirty="0" smtClean="0">
              <a:latin typeface="+mn-lt"/>
            </a:endParaRPr>
          </a:p>
        </p:txBody>
      </p:sp>
      <p:pic>
        <p:nvPicPr>
          <p:cNvPr id="7" name="Picture 6" descr="NEW ZEALAND - Queenstown - A Dailey - S18.jpg"/>
          <p:cNvPicPr>
            <a:picLocks noChangeAspect="1"/>
          </p:cNvPicPr>
          <p:nvPr/>
        </p:nvPicPr>
        <p:blipFill>
          <a:blip r:embed="rId3"/>
          <a:stretch>
            <a:fillRect/>
          </a:stretch>
        </p:blipFill>
        <p:spPr>
          <a:xfrm>
            <a:off x="5854327" y="1844420"/>
            <a:ext cx="3119344" cy="4709598"/>
          </a:xfrm>
          <a:prstGeom prst="rect">
            <a:avLst/>
          </a:prstGeom>
          <a:ln>
            <a:solidFill>
              <a:schemeClr val="accent1"/>
            </a:solidFill>
          </a:ln>
        </p:spPr>
      </p:pic>
      <p:sp>
        <p:nvSpPr>
          <p:cNvPr id="8" name="TextBox 7"/>
          <p:cNvSpPr txBox="1"/>
          <p:nvPr/>
        </p:nvSpPr>
        <p:spPr>
          <a:xfrm>
            <a:off x="6907493" y="2078796"/>
            <a:ext cx="1013012" cy="276999"/>
          </a:xfrm>
          <a:prstGeom prst="rect">
            <a:avLst/>
          </a:prstGeom>
          <a:noFill/>
        </p:spPr>
        <p:txBody>
          <a:bodyPr wrap="square" rtlCol="0">
            <a:spAutoFit/>
          </a:bodyPr>
          <a:lstStyle/>
          <a:p>
            <a:r>
              <a:rPr lang="en-US" sz="1200" dirty="0" smtClean="0">
                <a:solidFill>
                  <a:schemeClr val="bg1"/>
                </a:solidFill>
                <a:latin typeface="+mn-lt"/>
              </a:rPr>
              <a:t>New Zealand</a:t>
            </a:r>
            <a:endParaRPr lang="en-US" sz="1200" dirty="0">
              <a:solidFill>
                <a:schemeClr val="bg1"/>
              </a:solidFill>
              <a:latin typeface="+mn-lt"/>
            </a:endParaRPr>
          </a:p>
        </p:txBody>
      </p:sp>
      <p:sp>
        <p:nvSpPr>
          <p:cNvPr id="11" name="Rectangle 10"/>
          <p:cNvSpPr/>
          <p:nvPr/>
        </p:nvSpPr>
        <p:spPr>
          <a:xfrm>
            <a:off x="6191724" y="5144283"/>
            <a:ext cx="2844326" cy="923330"/>
          </a:xfrm>
          <a:prstGeom prst="rect">
            <a:avLst/>
          </a:prstGeom>
          <a:noFill/>
        </p:spPr>
        <p:txBody>
          <a:bodyPr wrap="square" lIns="91440" tIns="45720" rIns="91440" bIns="45720">
            <a:spAutoFit/>
          </a:bodyPr>
          <a:lstStyle/>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NO!</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9" name="TextBox 8"/>
          <p:cNvSpPr txBox="1"/>
          <p:nvPr/>
        </p:nvSpPr>
        <p:spPr>
          <a:xfrm>
            <a:off x="6196358" y="1833682"/>
            <a:ext cx="2435282" cy="307777"/>
          </a:xfrm>
          <a:prstGeom prst="rect">
            <a:avLst/>
          </a:prstGeom>
          <a:noFill/>
        </p:spPr>
        <p:txBody>
          <a:bodyPr wrap="none" rtlCol="0">
            <a:spAutoFit/>
          </a:bodyPr>
          <a:lstStyle/>
          <a:p>
            <a:r>
              <a:rPr lang="en-US" sz="1400" dirty="0" smtClean="0">
                <a:solidFill>
                  <a:schemeClr val="bg1"/>
                </a:solidFill>
              </a:rPr>
              <a:t>MSU Student Photo Contest</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35844" name="Title 1"/>
          <p:cNvSpPr>
            <a:spLocks noGrp="1"/>
          </p:cNvSpPr>
          <p:nvPr>
            <p:ph type="title"/>
          </p:nvPr>
        </p:nvSpPr>
        <p:spPr bwMode="auto">
          <a:xfrm>
            <a:off x="112713" y="792164"/>
            <a:ext cx="9031287" cy="692476"/>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dirty="0" smtClean="0">
                <a:latin typeface="Arial Black" pitchFamily="34" charset="0"/>
                <a:ea typeface="ＭＳ Ｐゴシック" pitchFamily="49" charset="-128"/>
              </a:rPr>
              <a:t>HTH Worldwide        </a:t>
            </a:r>
            <a:r>
              <a:rPr lang="en-US" sz="2800" b="1" i="1" dirty="0" smtClean="0">
                <a:solidFill>
                  <a:schemeClr val="accent6">
                    <a:lumMod val="75000"/>
                  </a:schemeClr>
                </a:solidFill>
                <a:latin typeface="+mn-lt"/>
                <a:ea typeface="ＭＳ Ｐゴシック" pitchFamily="49" charset="-128"/>
              </a:rPr>
              <a:t>Natural </a:t>
            </a:r>
            <a:r>
              <a:rPr lang="en-US" sz="2800" b="1" i="1" dirty="0">
                <a:solidFill>
                  <a:schemeClr val="accent6">
                    <a:lumMod val="75000"/>
                  </a:schemeClr>
                </a:solidFill>
                <a:latin typeface="+mn-lt"/>
                <a:ea typeface="ＭＳ Ｐゴシック" pitchFamily="49" charset="-128"/>
              </a:rPr>
              <a:t>Disaster and Civil Unrest </a:t>
            </a:r>
            <a:endParaRPr lang="en-US" sz="2800" b="1" i="1" dirty="0" smtClean="0">
              <a:solidFill>
                <a:schemeClr val="accent6">
                  <a:lumMod val="75000"/>
                </a:schemeClr>
              </a:solidFill>
              <a:latin typeface="+mn-lt"/>
              <a:ea typeface="ＭＳ Ｐゴシック" pitchFamily="49" charset="-128"/>
            </a:endParaRPr>
          </a:p>
        </p:txBody>
      </p:sp>
      <p:sp>
        <p:nvSpPr>
          <p:cNvPr id="6" name="Rectangle 8"/>
          <p:cNvSpPr>
            <a:spLocks noChangeArrowheads="1"/>
          </p:cNvSpPr>
          <p:nvPr/>
        </p:nvSpPr>
        <p:spPr bwMode="auto">
          <a:xfrm>
            <a:off x="-169674" y="1920743"/>
            <a:ext cx="5926812" cy="4708657"/>
          </a:xfrm>
          <a:prstGeom prst="rect">
            <a:avLst/>
          </a:prstGeom>
          <a:noFill/>
          <a:ln w="9525">
            <a:noFill/>
            <a:miter lim="800000"/>
            <a:headEnd/>
            <a:tailEnd/>
          </a:ln>
        </p:spPr>
        <p:txBody>
          <a:bodyPr/>
          <a:lstStyle/>
          <a:p>
            <a:pPr marL="511175" lvl="1" indent="-285750">
              <a:spcBef>
                <a:spcPct val="20000"/>
              </a:spcBef>
              <a:buClr>
                <a:schemeClr val="tx2"/>
              </a:buClr>
              <a:buSzPct val="75000"/>
              <a:buFontTx/>
              <a:buChar char="•"/>
              <a:defRPr/>
            </a:pPr>
            <a:r>
              <a:rPr lang="en-US" dirty="0" smtClean="0">
                <a:latin typeface="+mn-lt"/>
              </a:rPr>
              <a:t>Evacuation services</a:t>
            </a:r>
          </a:p>
          <a:p>
            <a:pPr marL="511175" lvl="1" indent="-285750">
              <a:spcBef>
                <a:spcPct val="20000"/>
              </a:spcBef>
              <a:buClr>
                <a:schemeClr val="tx2"/>
              </a:buClr>
              <a:buSzPct val="75000"/>
              <a:buFontTx/>
              <a:buChar char="•"/>
              <a:defRPr/>
            </a:pPr>
            <a:r>
              <a:rPr lang="en-US" dirty="0">
                <a:latin typeface="+mn-lt"/>
              </a:rPr>
              <a:t>Account for all students, staff and faculty on site</a:t>
            </a:r>
          </a:p>
          <a:p>
            <a:pPr marL="511175" lvl="1" indent="-285750">
              <a:spcBef>
                <a:spcPct val="20000"/>
              </a:spcBef>
              <a:buClr>
                <a:schemeClr val="tx2"/>
              </a:buClr>
              <a:buSzPct val="75000"/>
              <a:buFontTx/>
              <a:buChar char="•"/>
              <a:defRPr/>
            </a:pPr>
            <a:r>
              <a:rPr lang="en-US" dirty="0" smtClean="0">
                <a:latin typeface="+mn-lt"/>
              </a:rPr>
              <a:t>Follow local emergency protocols</a:t>
            </a:r>
          </a:p>
          <a:p>
            <a:pPr marL="968375" lvl="2" indent="-285750">
              <a:spcBef>
                <a:spcPct val="20000"/>
              </a:spcBef>
              <a:buClr>
                <a:schemeClr val="tx2"/>
              </a:buClr>
              <a:buSzPct val="75000"/>
              <a:buFontTx/>
              <a:buChar char="•"/>
              <a:defRPr/>
            </a:pPr>
            <a:r>
              <a:rPr lang="en-US" dirty="0" smtClean="0">
                <a:latin typeface="+mn-lt"/>
              </a:rPr>
              <a:t>Shelter in place</a:t>
            </a:r>
          </a:p>
          <a:p>
            <a:pPr marL="968375" lvl="2" indent="-285750">
              <a:spcBef>
                <a:spcPct val="20000"/>
              </a:spcBef>
              <a:buClr>
                <a:schemeClr val="tx2"/>
              </a:buClr>
              <a:buSzPct val="75000"/>
              <a:buFontTx/>
              <a:buChar char="•"/>
              <a:defRPr/>
            </a:pPr>
            <a:r>
              <a:rPr lang="en-US" dirty="0" smtClean="0">
                <a:latin typeface="+mn-lt"/>
              </a:rPr>
              <a:t>Have alternative communication plan</a:t>
            </a:r>
          </a:p>
          <a:p>
            <a:pPr marL="511175" lvl="1" indent="-285750">
              <a:spcBef>
                <a:spcPct val="20000"/>
              </a:spcBef>
              <a:buClr>
                <a:schemeClr val="tx2"/>
              </a:buClr>
              <a:buSzPct val="75000"/>
              <a:buFontTx/>
              <a:buChar char="•"/>
              <a:defRPr/>
            </a:pPr>
            <a:r>
              <a:rPr lang="en-US" b="1" dirty="0" smtClean="0">
                <a:solidFill>
                  <a:schemeClr val="accent6">
                    <a:lumMod val="75000"/>
                  </a:schemeClr>
                </a:solidFill>
                <a:latin typeface="+mn-lt"/>
              </a:rPr>
              <a:t>Call MSU 24/7 Line +517-353-3784</a:t>
            </a:r>
            <a:endParaRPr lang="en-US" b="1" dirty="0">
              <a:solidFill>
                <a:schemeClr val="accent6">
                  <a:lumMod val="75000"/>
                </a:schemeClr>
              </a:solidFill>
              <a:latin typeface="+mn-lt"/>
            </a:endParaRPr>
          </a:p>
          <a:p>
            <a:pPr marL="511175" lvl="1" indent="-285750">
              <a:spcBef>
                <a:spcPct val="20000"/>
              </a:spcBef>
              <a:buClr>
                <a:schemeClr val="tx2"/>
              </a:buClr>
              <a:buSzPct val="75000"/>
              <a:buFontTx/>
              <a:buChar char="•"/>
              <a:defRPr/>
            </a:pPr>
            <a:r>
              <a:rPr lang="en-US" dirty="0" smtClean="0">
                <a:latin typeface="+mn-lt"/>
              </a:rPr>
              <a:t>HTH works with MSU-OSA to authorize evacuation and determine an extraction plan</a:t>
            </a:r>
          </a:p>
          <a:p>
            <a:pPr marL="511175" lvl="1" indent="-285750">
              <a:spcBef>
                <a:spcPct val="20000"/>
              </a:spcBef>
              <a:buClr>
                <a:schemeClr val="tx2"/>
              </a:buClr>
              <a:buSzPct val="75000"/>
              <a:buFontTx/>
              <a:buChar char="•"/>
              <a:defRPr/>
            </a:pPr>
            <a:r>
              <a:rPr lang="en-US" dirty="0" smtClean="0">
                <a:latin typeface="+mn-lt"/>
              </a:rPr>
              <a:t>MSU-OSA will manage the message</a:t>
            </a:r>
            <a:endParaRPr lang="en-US" dirty="0">
              <a:latin typeface="+mn-lt"/>
            </a:endParaRPr>
          </a:p>
        </p:txBody>
      </p:sp>
      <p:pic>
        <p:nvPicPr>
          <p:cNvPr id="7" name="Picture 6" descr="TURKEY- Istanbul - T Gasinski - 71.jpg"/>
          <p:cNvPicPr>
            <a:picLocks noChangeAspect="1"/>
          </p:cNvPicPr>
          <p:nvPr/>
        </p:nvPicPr>
        <p:blipFill>
          <a:blip r:embed="rId3"/>
          <a:stretch>
            <a:fillRect/>
          </a:stretch>
        </p:blipFill>
        <p:spPr>
          <a:xfrm>
            <a:off x="5757138" y="1916673"/>
            <a:ext cx="3051831" cy="4133188"/>
          </a:xfrm>
          <a:prstGeom prst="rect">
            <a:avLst/>
          </a:prstGeom>
        </p:spPr>
      </p:pic>
      <p:sp>
        <p:nvSpPr>
          <p:cNvPr id="8" name="TextBox 7"/>
          <p:cNvSpPr txBox="1"/>
          <p:nvPr/>
        </p:nvSpPr>
        <p:spPr>
          <a:xfrm>
            <a:off x="5757135" y="1916673"/>
            <a:ext cx="1909482" cy="276999"/>
          </a:xfrm>
          <a:prstGeom prst="rect">
            <a:avLst/>
          </a:prstGeom>
          <a:noFill/>
        </p:spPr>
        <p:txBody>
          <a:bodyPr wrap="square" rtlCol="0">
            <a:spAutoFit/>
          </a:bodyPr>
          <a:lstStyle/>
          <a:p>
            <a:r>
              <a:rPr lang="en-US" sz="1200" dirty="0" smtClean="0">
                <a:solidFill>
                  <a:schemeClr val="bg1"/>
                </a:solidFill>
                <a:latin typeface="+mn-lt"/>
              </a:rPr>
              <a:t>MSU student in Turkey</a:t>
            </a:r>
            <a:endParaRPr lang="en-US" sz="1200" dirty="0">
              <a:solidFill>
                <a:schemeClr val="bg1"/>
              </a:solidFill>
              <a:latin typeface="+mn-lt"/>
            </a:endParaRPr>
          </a:p>
        </p:txBody>
      </p:sp>
    </p:spTree>
    <p:extLst>
      <p:ext uri="{BB962C8B-B14F-4D97-AF65-F5344CB8AC3E}">
        <p14:creationId xmlns:p14="http://schemas.microsoft.com/office/powerpoint/2010/main" val="594828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OSA LOGO TRANSPARENT.png"/>
          <p:cNvPicPr>
            <a:picLocks noChangeAspect="1"/>
          </p:cNvPicPr>
          <p:nvPr/>
        </p:nvPicPr>
        <p:blipFill>
          <a:blip r:embed="rId2"/>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15364" name="Title 1"/>
          <p:cNvSpPr>
            <a:spLocks noGrp="1"/>
          </p:cNvSpPr>
          <p:nvPr>
            <p:ph type="title"/>
          </p:nvPr>
        </p:nvSpPr>
        <p:spPr bwMode="auto">
          <a:xfrm>
            <a:off x="112713" y="792163"/>
            <a:ext cx="8574087" cy="9810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smtClean="0">
                <a:latin typeface="Arial Black" pitchFamily="34" charset="0"/>
                <a:ea typeface="ＭＳ Ｐゴシック" pitchFamily="49" charset="-128"/>
              </a:rPr>
              <a:t>Activities                 </a:t>
            </a:r>
            <a:r>
              <a:rPr lang="en-US" sz="2800" b="1" i="1" dirty="0" smtClean="0">
                <a:solidFill>
                  <a:schemeClr val="accent6">
                    <a:lumMod val="75000"/>
                  </a:schemeClr>
                </a:solidFill>
                <a:latin typeface="+mn-lt"/>
                <a:ea typeface="ＭＳ Ｐゴシック" pitchFamily="49" charset="-128"/>
              </a:rPr>
              <a:t>Prior to Departure</a:t>
            </a:r>
          </a:p>
        </p:txBody>
      </p:sp>
      <p:sp>
        <p:nvSpPr>
          <p:cNvPr id="10" name="Rectangle 3"/>
          <p:cNvSpPr txBox="1">
            <a:spLocks noChangeArrowheads="1"/>
          </p:cNvSpPr>
          <p:nvPr/>
        </p:nvSpPr>
        <p:spPr>
          <a:xfrm>
            <a:off x="0" y="1773237"/>
            <a:ext cx="7037294" cy="4856163"/>
          </a:xfrm>
          <a:prstGeom prst="rect">
            <a:avLst/>
          </a:prstGeom>
        </p:spPr>
        <p:txBody>
          <a:bodyPr/>
          <a:lstStyle/>
          <a:p>
            <a:pPr marL="742950" lvl="1" indent="-285750" fontAlgn="auto">
              <a:spcBef>
                <a:spcPct val="20000"/>
              </a:spcBef>
              <a:spcAft>
                <a:spcPts val="0"/>
              </a:spcAft>
              <a:buFont typeface="Arial" pitchFamily="34" charset="0"/>
              <a:buChar char="•"/>
              <a:defRPr/>
            </a:pPr>
            <a:r>
              <a:rPr lang="en-US" sz="2800" dirty="0">
                <a:latin typeface="+mn-lt"/>
                <a:ea typeface="ＭＳ Ｐゴシック" charset="-128"/>
              </a:rPr>
              <a:t>Provide OSA with </a:t>
            </a:r>
            <a:r>
              <a:rPr lang="en-US" sz="2800" b="1" dirty="0">
                <a:solidFill>
                  <a:schemeClr val="accent6">
                    <a:lumMod val="75000"/>
                  </a:schemeClr>
                </a:solidFill>
                <a:latin typeface="+mn-lt"/>
                <a:ea typeface="ＭＳ Ｐゴシック" charset="-128"/>
              </a:rPr>
              <a:t>student and leader contact information </a:t>
            </a:r>
            <a:r>
              <a:rPr lang="en-US" sz="2800" dirty="0">
                <a:latin typeface="+mn-lt"/>
                <a:ea typeface="ＭＳ Ｐゴシック" charset="-128"/>
              </a:rPr>
              <a:t>in a timely fashion</a:t>
            </a:r>
          </a:p>
          <a:p>
            <a:pPr marL="742950" lvl="1" indent="-285750" fontAlgn="auto">
              <a:spcBef>
                <a:spcPct val="20000"/>
              </a:spcBef>
              <a:spcAft>
                <a:spcPts val="0"/>
              </a:spcAft>
              <a:buFontTx/>
              <a:buChar char="•"/>
              <a:defRPr/>
            </a:pPr>
            <a:r>
              <a:rPr lang="en-US" sz="2800" dirty="0" smtClean="0">
                <a:latin typeface="+mn-lt"/>
                <a:ea typeface="ＭＳ Ｐゴシック" charset="-128"/>
              </a:rPr>
              <a:t>Enforce </a:t>
            </a:r>
            <a:r>
              <a:rPr lang="en-US" sz="2800" dirty="0">
                <a:latin typeface="+mn-lt"/>
                <a:ea typeface="ＭＳ Ｐゴシック" charset="-128"/>
              </a:rPr>
              <a:t>expectation to participate in</a:t>
            </a:r>
            <a:r>
              <a:rPr lang="en-US" sz="2800" u="sng" dirty="0">
                <a:latin typeface="+mn-lt"/>
                <a:ea typeface="ＭＳ Ｐゴシック" charset="-128"/>
              </a:rPr>
              <a:t> </a:t>
            </a:r>
            <a:r>
              <a:rPr lang="en-US" sz="2800" b="1" dirty="0">
                <a:solidFill>
                  <a:schemeClr val="accent6">
                    <a:lumMod val="75000"/>
                  </a:schemeClr>
                </a:solidFill>
                <a:latin typeface="+mn-lt"/>
                <a:ea typeface="ＭＳ Ｐゴシック" charset="-128"/>
              </a:rPr>
              <a:t>OSA’s </a:t>
            </a:r>
            <a:r>
              <a:rPr lang="en-US" sz="2800" b="1" dirty="0" smtClean="0">
                <a:solidFill>
                  <a:schemeClr val="accent6">
                    <a:lumMod val="75000"/>
                  </a:schemeClr>
                </a:solidFill>
                <a:latin typeface="+mn-lt"/>
                <a:ea typeface="ＭＳ Ｐゴシック" charset="-128"/>
              </a:rPr>
              <a:t>on-line orientation</a:t>
            </a:r>
            <a:endParaRPr lang="en-US" sz="2800" b="1" dirty="0">
              <a:solidFill>
                <a:schemeClr val="accent6">
                  <a:lumMod val="75000"/>
                </a:schemeClr>
              </a:solidFill>
              <a:latin typeface="+mn-lt"/>
              <a:ea typeface="ＭＳ Ｐゴシック" charset="-128"/>
            </a:endParaRPr>
          </a:p>
          <a:p>
            <a:pPr marL="742950" lvl="1" indent="-285750" fontAlgn="auto">
              <a:spcBef>
                <a:spcPct val="20000"/>
              </a:spcBef>
              <a:spcAft>
                <a:spcPts val="0"/>
              </a:spcAft>
              <a:buFontTx/>
              <a:buChar char="•"/>
              <a:defRPr/>
            </a:pPr>
            <a:r>
              <a:rPr lang="en-US" sz="2800" dirty="0" smtClean="0">
                <a:latin typeface="+mn-lt"/>
                <a:ea typeface="ＭＳ Ｐゴシック" charset="-128"/>
              </a:rPr>
              <a:t>Verify </a:t>
            </a:r>
            <a:r>
              <a:rPr lang="en-US" sz="2800" b="1" dirty="0" smtClean="0">
                <a:solidFill>
                  <a:schemeClr val="accent6">
                    <a:lumMod val="75000"/>
                  </a:schemeClr>
                </a:solidFill>
                <a:latin typeface="+mn-lt"/>
                <a:ea typeface="ＭＳ Ｐゴシック" charset="-128"/>
              </a:rPr>
              <a:t>HTH insurance</a:t>
            </a:r>
          </a:p>
          <a:p>
            <a:pPr marL="742950" lvl="1" indent="-285750" fontAlgn="auto">
              <a:spcBef>
                <a:spcPct val="20000"/>
              </a:spcBef>
              <a:spcAft>
                <a:spcPts val="0"/>
              </a:spcAft>
              <a:buFontTx/>
              <a:buChar char="•"/>
              <a:defRPr/>
            </a:pPr>
            <a:r>
              <a:rPr lang="en-US" sz="2800" dirty="0" smtClean="0">
                <a:latin typeface="+mn-lt"/>
                <a:ea typeface="ＭＳ Ｐゴシック" charset="-128"/>
              </a:rPr>
              <a:t>Offer</a:t>
            </a:r>
            <a:r>
              <a:rPr lang="en-US" sz="2800" b="1" dirty="0" smtClean="0">
                <a:latin typeface="+mn-lt"/>
                <a:ea typeface="ＭＳ Ｐゴシック" charset="-128"/>
              </a:rPr>
              <a:t> </a:t>
            </a:r>
            <a:r>
              <a:rPr lang="en-US" sz="2800" b="1" dirty="0">
                <a:solidFill>
                  <a:schemeClr val="accent6">
                    <a:lumMod val="75000"/>
                  </a:schemeClr>
                </a:solidFill>
                <a:latin typeface="+mn-lt"/>
                <a:ea typeface="ＭＳ Ｐゴシック" charset="-128"/>
              </a:rPr>
              <a:t>f</a:t>
            </a:r>
            <a:r>
              <a:rPr lang="en-US" sz="2800" b="1" dirty="0" smtClean="0">
                <a:solidFill>
                  <a:schemeClr val="accent6">
                    <a:lumMod val="75000"/>
                  </a:schemeClr>
                </a:solidFill>
                <a:latin typeface="+mn-lt"/>
                <a:ea typeface="ＭＳ Ｐゴシック" charset="-128"/>
              </a:rPr>
              <a:t>ace to face orientations</a:t>
            </a:r>
          </a:p>
          <a:p>
            <a:pPr marL="742950" lvl="1" indent="-285750" fontAlgn="auto">
              <a:spcBef>
                <a:spcPct val="20000"/>
              </a:spcBef>
              <a:spcAft>
                <a:spcPts val="0"/>
              </a:spcAft>
              <a:buFontTx/>
              <a:buChar char="•"/>
              <a:defRPr/>
            </a:pPr>
            <a:r>
              <a:rPr lang="en-US" sz="2800" dirty="0">
                <a:latin typeface="+mn-lt"/>
                <a:ea typeface="ＭＳ Ｐゴシック" charset="-128"/>
              </a:rPr>
              <a:t>Enroll in </a:t>
            </a:r>
            <a:r>
              <a:rPr lang="en-US" sz="2800" b="1" dirty="0">
                <a:solidFill>
                  <a:schemeClr val="accent6">
                    <a:lumMod val="75000"/>
                  </a:schemeClr>
                </a:solidFill>
                <a:latin typeface="+mn-lt"/>
                <a:ea typeface="ＭＳ Ｐゴシック" charset="-128"/>
              </a:rPr>
              <a:t>STEP – Smart Travelers Enrollment Program</a:t>
            </a:r>
          </a:p>
          <a:p>
            <a:pPr marL="742950" lvl="1" indent="-285750" fontAlgn="auto">
              <a:spcBef>
                <a:spcPct val="20000"/>
              </a:spcBef>
              <a:spcAft>
                <a:spcPts val="0"/>
              </a:spcAft>
              <a:buFontTx/>
              <a:buChar char="•"/>
              <a:defRPr/>
            </a:pPr>
            <a:r>
              <a:rPr lang="en-US" sz="2800" dirty="0">
                <a:latin typeface="+mn-lt"/>
                <a:ea typeface="ＭＳ Ｐゴシック" charset="-128"/>
              </a:rPr>
              <a:t>Monitor</a:t>
            </a:r>
            <a:r>
              <a:rPr lang="en-US" sz="2800" b="1" dirty="0">
                <a:solidFill>
                  <a:schemeClr val="accent6">
                    <a:lumMod val="75000"/>
                  </a:schemeClr>
                </a:solidFill>
                <a:latin typeface="+mn-lt"/>
                <a:ea typeface="ＭＳ Ｐゴシック" charset="-128"/>
              </a:rPr>
              <a:t> </a:t>
            </a:r>
            <a:r>
              <a:rPr lang="en-US" sz="2800" b="1" dirty="0" smtClean="0">
                <a:solidFill>
                  <a:schemeClr val="accent6">
                    <a:lumMod val="75000"/>
                  </a:schemeClr>
                </a:solidFill>
                <a:latin typeface="+mn-lt"/>
                <a:ea typeface="ＭＳ Ｐゴシック" charset="-128"/>
              </a:rPr>
              <a:t>news </a:t>
            </a:r>
            <a:r>
              <a:rPr lang="en-US" sz="2800" b="1" dirty="0">
                <a:solidFill>
                  <a:schemeClr val="accent6">
                    <a:lumMod val="75000"/>
                  </a:schemeClr>
                </a:solidFill>
                <a:latin typeface="+mn-lt"/>
                <a:ea typeface="ＭＳ Ｐゴシック" charset="-128"/>
              </a:rPr>
              <a:t>and embassy notices</a:t>
            </a:r>
          </a:p>
          <a:p>
            <a:pPr marL="742950" lvl="1" indent="-285750" fontAlgn="auto">
              <a:spcBef>
                <a:spcPct val="20000"/>
              </a:spcBef>
              <a:spcAft>
                <a:spcPts val="0"/>
              </a:spcAft>
              <a:buFontTx/>
              <a:buChar char="•"/>
              <a:defRPr/>
            </a:pPr>
            <a:r>
              <a:rPr lang="en-US" sz="2800" dirty="0" smtClean="0">
                <a:latin typeface="+mn-lt"/>
                <a:ea typeface="ＭＳ Ｐゴシック" charset="-128"/>
              </a:rPr>
              <a:t>Seek </a:t>
            </a:r>
            <a:r>
              <a:rPr lang="en-US" sz="2800" b="1" dirty="0" smtClean="0">
                <a:solidFill>
                  <a:schemeClr val="accent6">
                    <a:lumMod val="75000"/>
                  </a:schemeClr>
                </a:solidFill>
                <a:latin typeface="+mn-lt"/>
                <a:ea typeface="ＭＳ Ｐゴシック" charset="-128"/>
              </a:rPr>
              <a:t>Travel Clinic advice</a:t>
            </a:r>
          </a:p>
        </p:txBody>
      </p:sp>
      <p:pic>
        <p:nvPicPr>
          <p:cNvPr id="7" name="Picture 6" descr="GREECE - Santorini - K Juenemann - P127.jpg"/>
          <p:cNvPicPr>
            <a:picLocks noChangeAspect="1"/>
          </p:cNvPicPr>
          <p:nvPr/>
        </p:nvPicPr>
        <p:blipFill>
          <a:blip r:embed="rId3"/>
          <a:stretch>
            <a:fillRect/>
          </a:stretch>
        </p:blipFill>
        <p:spPr>
          <a:xfrm>
            <a:off x="7037294" y="1544638"/>
            <a:ext cx="1836164" cy="5084762"/>
          </a:xfrm>
          <a:prstGeom prst="rect">
            <a:avLst/>
          </a:prstGeom>
          <a:ln>
            <a:solidFill>
              <a:schemeClr val="accent1"/>
            </a:solidFill>
          </a:ln>
        </p:spPr>
      </p:pic>
      <p:sp>
        <p:nvSpPr>
          <p:cNvPr id="8" name="TextBox 7"/>
          <p:cNvSpPr txBox="1"/>
          <p:nvPr/>
        </p:nvSpPr>
        <p:spPr>
          <a:xfrm>
            <a:off x="7037294" y="6338500"/>
            <a:ext cx="1836164" cy="276999"/>
          </a:xfrm>
          <a:prstGeom prst="rect">
            <a:avLst/>
          </a:prstGeom>
          <a:noFill/>
        </p:spPr>
        <p:txBody>
          <a:bodyPr wrap="square" rtlCol="0">
            <a:spAutoFit/>
          </a:bodyPr>
          <a:lstStyle/>
          <a:p>
            <a:r>
              <a:rPr lang="en-US" sz="1200" dirty="0" smtClean="0">
                <a:solidFill>
                  <a:schemeClr val="bg1"/>
                </a:solidFill>
                <a:latin typeface="+mn-lt"/>
              </a:rPr>
              <a:t>MSU student in Greece</a:t>
            </a:r>
            <a:endParaRPr lang="en-US" sz="1200" dirty="0">
              <a:solidFill>
                <a:schemeClr val="bg1"/>
              </a:solidFill>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WITZERLAND - Mt Titlis - E Hadley - N147.jpg"/>
          <p:cNvPicPr>
            <a:picLocks noChangeAspect="1"/>
          </p:cNvPicPr>
          <p:nvPr/>
        </p:nvPicPr>
        <p:blipFill>
          <a:blip r:embed="rId2"/>
          <a:stretch>
            <a:fillRect/>
          </a:stretch>
        </p:blipFill>
        <p:spPr>
          <a:xfrm>
            <a:off x="6020256" y="3866893"/>
            <a:ext cx="3092824" cy="2308879"/>
          </a:xfrm>
          <a:prstGeom prst="rect">
            <a:avLst/>
          </a:prstGeom>
          <a:ln>
            <a:solidFill>
              <a:schemeClr val="accent1"/>
            </a:solidFill>
          </a:ln>
        </p:spPr>
      </p:pic>
      <p:pic>
        <p:nvPicPr>
          <p:cNvPr id="17410" name="Picture 3" descr="OSA LOGO TRANSPARENT.png"/>
          <p:cNvPicPr>
            <a:picLocks noChangeAspect="1"/>
          </p:cNvPicPr>
          <p:nvPr/>
        </p:nvPicPr>
        <p:blipFill>
          <a:blip r:embed="rId3"/>
          <a:srcRect/>
          <a:stretch>
            <a:fillRect/>
          </a:stretch>
        </p:blipFill>
        <p:spPr bwMode="auto">
          <a:xfrm>
            <a:off x="112713" y="296863"/>
            <a:ext cx="2254250" cy="422275"/>
          </a:xfrm>
          <a:prstGeom prst="rect">
            <a:avLst/>
          </a:prstGeom>
          <a:noFill/>
          <a:ln w="9525">
            <a:noFill/>
            <a:miter lim="800000"/>
            <a:headEnd/>
            <a:tailEnd/>
          </a:ln>
        </p:spPr>
      </p:pic>
      <p:sp>
        <p:nvSpPr>
          <p:cNvPr id="5" name="Footer Placeholder 19"/>
          <p:cNvSpPr>
            <a:spLocks noGrp="1"/>
          </p:cNvSpPr>
          <p:nvPr>
            <p:ph type="ftr" sz="quarter" idx="11"/>
          </p:nvPr>
        </p:nvSpPr>
        <p:spPr>
          <a:xfrm>
            <a:off x="0" y="6629400"/>
            <a:ext cx="9144000" cy="228600"/>
          </a:xfrm>
        </p:spPr>
        <p:txBody>
          <a:bodyPr/>
          <a:lstStyle/>
          <a:p>
            <a:pPr>
              <a:defRPr/>
            </a:pPr>
            <a:r>
              <a:rPr lang="en-US" sz="800" dirty="0" smtClean="0"/>
              <a:t>© Michigan State University Board of Trustees. East Lansing, MI 48824</a:t>
            </a:r>
            <a:endParaRPr lang="en-US" sz="800" dirty="0"/>
          </a:p>
        </p:txBody>
      </p:sp>
      <p:sp>
        <p:nvSpPr>
          <p:cNvPr id="17412" name="Title 1"/>
          <p:cNvSpPr>
            <a:spLocks noGrp="1"/>
          </p:cNvSpPr>
          <p:nvPr>
            <p:ph type="title"/>
          </p:nvPr>
        </p:nvSpPr>
        <p:spPr bwMode="auto">
          <a:xfrm>
            <a:off x="1" y="792164"/>
            <a:ext cx="9144000" cy="785812"/>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4000" dirty="0" smtClean="0">
                <a:latin typeface="Arial Black" pitchFamily="34" charset="0"/>
                <a:ea typeface="ＭＳ Ｐゴシック" pitchFamily="49" charset="-128"/>
              </a:rPr>
              <a:t>Travel Clinic          </a:t>
            </a:r>
            <a:r>
              <a:rPr lang="en-US" sz="3100" b="1" i="1" dirty="0" smtClean="0">
                <a:solidFill>
                  <a:schemeClr val="accent6">
                    <a:lumMod val="75000"/>
                  </a:schemeClr>
                </a:solidFill>
                <a:latin typeface="+mj-lt"/>
              </a:rPr>
              <a:t>Do </a:t>
            </a:r>
            <a:r>
              <a:rPr lang="en-US" sz="3100" b="1" i="1" dirty="0">
                <a:solidFill>
                  <a:schemeClr val="accent6">
                    <a:lumMod val="75000"/>
                  </a:schemeClr>
                </a:solidFill>
                <a:latin typeface="+mj-lt"/>
              </a:rPr>
              <a:t>not give medical </a:t>
            </a:r>
            <a:r>
              <a:rPr lang="en-US" sz="3100" b="1" i="1" dirty="0" smtClean="0">
                <a:solidFill>
                  <a:schemeClr val="accent6">
                    <a:lumMod val="75000"/>
                  </a:schemeClr>
                </a:solidFill>
                <a:latin typeface="+mj-lt"/>
              </a:rPr>
              <a:t>advice</a:t>
            </a:r>
            <a:r>
              <a:rPr lang="en-US" sz="4000" b="1" dirty="0">
                <a:solidFill>
                  <a:schemeClr val="accent6">
                    <a:lumMod val="75000"/>
                  </a:schemeClr>
                </a:solidFill>
                <a:latin typeface="+mj-lt"/>
              </a:rPr>
              <a:t/>
            </a:r>
            <a:br>
              <a:rPr lang="en-US" sz="4000" b="1" dirty="0">
                <a:solidFill>
                  <a:schemeClr val="accent6">
                    <a:lumMod val="75000"/>
                  </a:schemeClr>
                </a:solidFill>
                <a:latin typeface="+mj-lt"/>
              </a:rPr>
            </a:br>
            <a:endParaRPr lang="en-US" sz="4000" dirty="0" smtClean="0">
              <a:latin typeface="Arial Black" pitchFamily="34" charset="0"/>
              <a:ea typeface="ＭＳ Ｐゴシック" pitchFamily="49" charset="-128"/>
            </a:endParaRPr>
          </a:p>
        </p:txBody>
      </p:sp>
      <p:sp>
        <p:nvSpPr>
          <p:cNvPr id="6" name="Rectangle 3"/>
          <p:cNvSpPr>
            <a:spLocks noGrp="1" noChangeArrowheads="1"/>
          </p:cNvSpPr>
          <p:nvPr>
            <p:ph idx="1"/>
          </p:nvPr>
        </p:nvSpPr>
        <p:spPr>
          <a:xfrm>
            <a:off x="1" y="1486534"/>
            <a:ext cx="8883650" cy="2095823"/>
          </a:xfrm>
        </p:spPr>
        <p:txBody>
          <a:bodyPr/>
          <a:lstStyle/>
          <a:p>
            <a:pPr marL="65088" indent="-7938" eaLnBrk="1" hangingPunct="1">
              <a:lnSpc>
                <a:spcPct val="90000"/>
              </a:lnSpc>
              <a:buFontTx/>
              <a:buNone/>
              <a:defRPr/>
            </a:pPr>
            <a:r>
              <a:rPr lang="en-US" sz="2000" b="1" dirty="0" smtClean="0">
                <a:solidFill>
                  <a:schemeClr val="tx1">
                    <a:lumMod val="95000"/>
                    <a:lumOff val="5000"/>
                  </a:schemeClr>
                </a:solidFill>
                <a:latin typeface="Arial" panose="020B0604020202020204" pitchFamily="34" charset="0"/>
                <a:cs typeface="Arial" panose="020B0604020202020204" pitchFamily="34" charset="0"/>
              </a:rPr>
              <a:t>Australia, Canada, Japan, Mexico, New Zealand, or Western Europe</a:t>
            </a:r>
            <a:r>
              <a:rPr lang="en-US" sz="2000" dirty="0" smtClean="0">
                <a:solidFill>
                  <a:schemeClr val="tx1">
                    <a:lumMod val="95000"/>
                    <a:lumOff val="5000"/>
                  </a:schemeClr>
                </a:solidFill>
                <a:latin typeface="Arial" panose="020B0604020202020204" pitchFamily="34" charset="0"/>
                <a:cs typeface="Arial" panose="020B0604020202020204" pitchFamily="34" charset="0"/>
              </a:rPr>
              <a:t>:</a:t>
            </a:r>
          </a:p>
          <a:p>
            <a:pPr marL="65088" indent="-7938" eaLnBrk="1" hangingPunct="1">
              <a:lnSpc>
                <a:spcPct val="90000"/>
              </a:lnSpc>
              <a:buFontTx/>
              <a:buNone/>
              <a:defRPr/>
            </a:pPr>
            <a:endParaRPr lang="en-US" sz="1000" dirty="0" smtClean="0">
              <a:solidFill>
                <a:schemeClr val="tx1">
                  <a:lumMod val="95000"/>
                  <a:lumOff val="5000"/>
                </a:schemeClr>
              </a:solidFill>
              <a:latin typeface="Arial" panose="020B0604020202020204" pitchFamily="34" charset="0"/>
              <a:cs typeface="Arial" panose="020B0604020202020204" pitchFamily="34" charset="0"/>
            </a:endParaRPr>
          </a:p>
          <a:p>
            <a:pPr marL="65088" indent="-7938" eaLnBrk="1" hangingPunct="1">
              <a:spcBef>
                <a:spcPts val="0"/>
              </a:spcBef>
              <a:buFontTx/>
              <a:buNone/>
              <a:defRPr/>
            </a:pPr>
            <a:r>
              <a:rPr lang="en-US" sz="2000" dirty="0" smtClean="0">
                <a:solidFill>
                  <a:schemeClr val="tx1">
                    <a:lumMod val="95000"/>
                    <a:lumOff val="5000"/>
                  </a:schemeClr>
                </a:solidFill>
                <a:latin typeface="Arial" panose="020B0604020202020204" pitchFamily="34" charset="0"/>
                <a:cs typeface="Arial" panose="020B0604020202020204" pitchFamily="34" charset="0"/>
              </a:rPr>
              <a:t>Participants must disclose the following so the </a:t>
            </a:r>
            <a:r>
              <a:rPr lang="en-US" sz="2000" b="1" dirty="0" smtClean="0">
                <a:solidFill>
                  <a:schemeClr val="accent6">
                    <a:lumMod val="75000"/>
                  </a:schemeClr>
                </a:solidFill>
                <a:latin typeface="Arial" panose="020B0604020202020204" pitchFamily="34" charset="0"/>
                <a:cs typeface="Arial" panose="020B0604020202020204" pitchFamily="34" charset="0"/>
              </a:rPr>
              <a:t>Travel Clinic </a:t>
            </a:r>
            <a:r>
              <a:rPr lang="en-US" sz="2000" dirty="0" smtClean="0">
                <a:solidFill>
                  <a:schemeClr val="tx1">
                    <a:lumMod val="95000"/>
                    <a:lumOff val="5000"/>
                  </a:schemeClr>
                </a:solidFill>
                <a:latin typeface="Arial" panose="020B0604020202020204" pitchFamily="34" charset="0"/>
                <a:cs typeface="Arial" panose="020B0604020202020204" pitchFamily="34" charset="0"/>
              </a:rPr>
              <a:t>can</a:t>
            </a:r>
          </a:p>
          <a:p>
            <a:pPr marL="65088" indent="-7938" eaLnBrk="1" hangingPunct="1">
              <a:spcBef>
                <a:spcPts val="0"/>
              </a:spcBef>
              <a:buFontTx/>
              <a:buNone/>
              <a:defRPr/>
            </a:pPr>
            <a:r>
              <a:rPr lang="en-US" sz="2000" dirty="0">
                <a:solidFill>
                  <a:schemeClr val="tx1">
                    <a:lumMod val="95000"/>
                    <a:lumOff val="5000"/>
                  </a:schemeClr>
                </a:solidFill>
                <a:latin typeface="Arial" panose="020B0604020202020204" pitchFamily="34" charset="0"/>
                <a:cs typeface="Arial" panose="020B0604020202020204" pitchFamily="34" charset="0"/>
              </a:rPr>
              <a:t>a</a:t>
            </a:r>
            <a:r>
              <a:rPr lang="en-US" sz="2000" dirty="0" smtClean="0">
                <a:solidFill>
                  <a:schemeClr val="tx1">
                    <a:lumMod val="95000"/>
                    <a:lumOff val="5000"/>
                  </a:schemeClr>
                </a:solidFill>
                <a:latin typeface="Arial" panose="020B0604020202020204" pitchFamily="34" charset="0"/>
                <a:cs typeface="Arial" panose="020B0604020202020204" pitchFamily="34" charset="0"/>
              </a:rPr>
              <a:t>ssess the need of a clinic/physician visit:</a:t>
            </a:r>
          </a:p>
          <a:p>
            <a:pPr marL="627063" lvl="1" indent="-57150" eaLnBrk="1" hangingPunct="1">
              <a:spcBef>
                <a:spcPts val="0"/>
              </a:spcBef>
              <a:buFont typeface="Arial" pitchFamily="34" charset="0"/>
              <a:buChar char="•"/>
              <a:defRPr/>
            </a:pPr>
            <a:r>
              <a:rPr lang="en-US" sz="2000" dirty="0" smtClean="0">
                <a:solidFill>
                  <a:schemeClr val="tx1">
                    <a:lumMod val="95000"/>
                    <a:lumOff val="5000"/>
                  </a:schemeClr>
                </a:solidFill>
                <a:latin typeface="Arial" panose="020B0604020202020204" pitchFamily="34" charset="0"/>
                <a:cs typeface="Arial" panose="020B0604020202020204" pitchFamily="34" charset="0"/>
              </a:rPr>
              <a:t> are not up-to-date on their routine immunizations;</a:t>
            </a:r>
          </a:p>
          <a:p>
            <a:pPr marL="627063" lvl="1" indent="-57150" eaLnBrk="1" hangingPunct="1">
              <a:spcBef>
                <a:spcPts val="0"/>
              </a:spcBef>
              <a:buFont typeface="Arial" pitchFamily="34" charset="0"/>
              <a:buChar char="•"/>
              <a:defRPr/>
            </a:pPr>
            <a:r>
              <a:rPr lang="en-US" sz="2000" dirty="0" smtClean="0">
                <a:solidFill>
                  <a:schemeClr val="tx1">
                    <a:lumMod val="95000"/>
                    <a:lumOff val="5000"/>
                  </a:schemeClr>
                </a:solidFill>
                <a:latin typeface="Arial" panose="020B0604020202020204" pitchFamily="34" charset="0"/>
                <a:cs typeface="Arial" panose="020B0604020202020204" pitchFamily="34" charset="0"/>
              </a:rPr>
              <a:t> are on prescription medications; or </a:t>
            </a:r>
          </a:p>
          <a:p>
            <a:pPr marL="627063" lvl="1" indent="-57150" eaLnBrk="1" hangingPunct="1">
              <a:spcBef>
                <a:spcPts val="0"/>
              </a:spcBef>
              <a:buFont typeface="Arial" pitchFamily="34" charset="0"/>
              <a:buChar char="•"/>
              <a:defRPr/>
            </a:pPr>
            <a:r>
              <a:rPr lang="en-US" sz="2000" dirty="0" smtClean="0">
                <a:solidFill>
                  <a:schemeClr val="tx1">
                    <a:lumMod val="95000"/>
                    <a:lumOff val="5000"/>
                  </a:schemeClr>
                </a:solidFill>
                <a:latin typeface="Arial" panose="020B0604020202020204" pitchFamily="34" charset="0"/>
                <a:cs typeface="Arial" panose="020B0604020202020204" pitchFamily="34" charset="0"/>
              </a:rPr>
              <a:t> have a pre-existing condition or chronic disease</a:t>
            </a:r>
          </a:p>
          <a:p>
            <a:pPr marL="627063" lvl="1" indent="-57150">
              <a:lnSpc>
                <a:spcPct val="90000"/>
              </a:lnSpc>
              <a:buNone/>
              <a:defRPr/>
            </a:pPr>
            <a:endParaRPr lang="en-US" sz="2800" dirty="0">
              <a:latin typeface="+mj-lt"/>
            </a:endParaRPr>
          </a:p>
          <a:p>
            <a:pPr marL="627063" lvl="1" indent="-57150">
              <a:lnSpc>
                <a:spcPct val="90000"/>
              </a:lnSpc>
              <a:buNone/>
              <a:defRPr/>
            </a:pPr>
            <a:endParaRPr lang="en-US" sz="2800" dirty="0">
              <a:latin typeface="+mj-lt"/>
            </a:endParaRPr>
          </a:p>
          <a:p>
            <a:pPr marL="627063" lvl="1" indent="-57150" eaLnBrk="1" hangingPunct="1">
              <a:lnSpc>
                <a:spcPct val="90000"/>
              </a:lnSpc>
              <a:buFontTx/>
              <a:buNone/>
              <a:defRPr/>
            </a:pPr>
            <a:endParaRPr lang="en-US" sz="2800" dirty="0" smtClean="0">
              <a:latin typeface="+mj-lt"/>
            </a:endParaRPr>
          </a:p>
        </p:txBody>
      </p:sp>
      <p:sp>
        <p:nvSpPr>
          <p:cNvPr id="9" name="TextBox 8"/>
          <p:cNvSpPr txBox="1"/>
          <p:nvPr/>
        </p:nvSpPr>
        <p:spPr>
          <a:xfrm>
            <a:off x="6603102" y="5845403"/>
            <a:ext cx="1927132" cy="276999"/>
          </a:xfrm>
          <a:prstGeom prst="rect">
            <a:avLst/>
          </a:prstGeom>
          <a:noFill/>
        </p:spPr>
        <p:txBody>
          <a:bodyPr wrap="square" rtlCol="0">
            <a:spAutoFit/>
          </a:bodyPr>
          <a:lstStyle/>
          <a:p>
            <a:r>
              <a:rPr lang="en-US" sz="1200" dirty="0" smtClean="0">
                <a:solidFill>
                  <a:schemeClr val="bg1"/>
                </a:solidFill>
                <a:latin typeface="+mn-lt"/>
              </a:rPr>
              <a:t>MSU student in Switzerland</a:t>
            </a:r>
            <a:endParaRPr lang="en-US" sz="1200" dirty="0">
              <a:solidFill>
                <a:schemeClr val="bg1"/>
              </a:solidFill>
              <a:latin typeface="+mn-lt"/>
            </a:endParaRPr>
          </a:p>
        </p:txBody>
      </p:sp>
      <p:sp>
        <p:nvSpPr>
          <p:cNvPr id="2" name="TextBox 1"/>
          <p:cNvSpPr txBox="1"/>
          <p:nvPr/>
        </p:nvSpPr>
        <p:spPr>
          <a:xfrm>
            <a:off x="112713" y="3681134"/>
            <a:ext cx="6020256" cy="3447098"/>
          </a:xfrm>
          <a:prstGeom prst="rect">
            <a:avLst/>
          </a:prstGeom>
          <a:noFill/>
        </p:spPr>
        <p:txBody>
          <a:bodyPr wrap="square" rtlCol="0">
            <a:spAutoFit/>
          </a:bodyPr>
          <a:lstStyle/>
          <a:p>
            <a:r>
              <a:rPr lang="en-US" sz="2000" b="1" dirty="0" smtClean="0"/>
              <a:t>Africa</a:t>
            </a:r>
            <a:r>
              <a:rPr lang="en-US" sz="2000" b="1" dirty="0"/>
              <a:t>, Central/South America, Eastern Europe, Russia, </a:t>
            </a:r>
            <a:r>
              <a:rPr lang="en-US" sz="2000" b="1" dirty="0" smtClean="0"/>
              <a:t>or Southeast </a:t>
            </a:r>
            <a:r>
              <a:rPr lang="en-US" sz="2000" b="1" dirty="0"/>
              <a:t>Asia </a:t>
            </a:r>
          </a:p>
          <a:p>
            <a:endParaRPr lang="en-US" sz="1000" dirty="0" smtClean="0"/>
          </a:p>
          <a:p>
            <a:pPr>
              <a:spcBef>
                <a:spcPts val="0"/>
              </a:spcBef>
            </a:pPr>
            <a:r>
              <a:rPr lang="en-US" sz="2000" dirty="0" smtClean="0"/>
              <a:t>In addition to full disclosure, a </a:t>
            </a:r>
            <a:r>
              <a:rPr lang="en-US" sz="2000" dirty="0"/>
              <a:t>clinical visit </a:t>
            </a:r>
            <a:r>
              <a:rPr lang="en-US" sz="2000" dirty="0" smtClean="0"/>
              <a:t>may be necessary due to health issues in-country:</a:t>
            </a:r>
            <a:endParaRPr lang="en-US" sz="2000" dirty="0"/>
          </a:p>
          <a:p>
            <a:pPr marL="627063" lvl="1" indent="-91440">
              <a:spcBef>
                <a:spcPts val="0"/>
              </a:spcBef>
              <a:buFont typeface="Arial" pitchFamily="34" charset="0"/>
              <a:buChar char="•"/>
              <a:defRPr/>
            </a:pPr>
            <a:r>
              <a:rPr lang="en-US" sz="2000" dirty="0"/>
              <a:t> Participants should be referred to </a:t>
            </a:r>
            <a:r>
              <a:rPr lang="en-US" sz="2000" dirty="0" smtClean="0"/>
              <a:t>a certified </a:t>
            </a:r>
            <a:r>
              <a:rPr lang="en-US" sz="2000" dirty="0"/>
              <a:t>travel professional. </a:t>
            </a:r>
            <a:endParaRPr lang="en-US" sz="2000" dirty="0" smtClean="0"/>
          </a:p>
          <a:p>
            <a:pPr marL="627063" lvl="1" indent="-91440">
              <a:spcBef>
                <a:spcPts val="0"/>
              </a:spcBef>
              <a:buFont typeface="Arial" pitchFamily="34" charset="0"/>
              <a:buChar char="•"/>
              <a:defRPr/>
            </a:pPr>
            <a:r>
              <a:rPr lang="en-US" sz="2000" dirty="0" smtClean="0"/>
              <a:t> MSU Travel Clinic professionals are certified in travel medicine. </a:t>
            </a:r>
            <a:endParaRPr lang="en-US" sz="2000" dirty="0"/>
          </a:p>
          <a:p>
            <a:endParaRPr lang="en-US" dirty="0" smtClean="0"/>
          </a:p>
          <a:p>
            <a:endParaRPr lang="en-US" dirty="0"/>
          </a:p>
        </p:txBody>
      </p:sp>
      <p:sp>
        <p:nvSpPr>
          <p:cNvPr id="11" name="TextBox 10"/>
          <p:cNvSpPr txBox="1"/>
          <p:nvPr/>
        </p:nvSpPr>
        <p:spPr>
          <a:xfrm>
            <a:off x="196849" y="6229290"/>
            <a:ext cx="8686802" cy="400110"/>
          </a:xfrm>
          <a:prstGeom prst="rect">
            <a:avLst/>
          </a:prstGeom>
          <a:noFill/>
        </p:spPr>
        <p:txBody>
          <a:bodyPr wrap="square" rtlCol="0">
            <a:spAutoFit/>
          </a:bodyPr>
          <a:lstStyle/>
          <a:p>
            <a:pPr algn="ctr"/>
            <a:r>
              <a:rPr lang="en-US" sz="2000" b="1" dirty="0" smtClean="0">
                <a:solidFill>
                  <a:schemeClr val="accent6">
                    <a:lumMod val="75000"/>
                  </a:schemeClr>
                </a:solidFill>
                <a:latin typeface="+mn-lt"/>
              </a:rPr>
              <a:t>OSA seeks to accommodate students with disabilities planning to study abroad</a:t>
            </a:r>
          </a:p>
        </p:txBody>
      </p:sp>
      <p:sp>
        <p:nvSpPr>
          <p:cNvPr id="3" name="Rectangle 2"/>
          <p:cNvSpPr/>
          <p:nvPr/>
        </p:nvSpPr>
        <p:spPr>
          <a:xfrm>
            <a:off x="4676502" y="462925"/>
            <a:ext cx="4436577" cy="523220"/>
          </a:xfrm>
          <a:prstGeom prst="rect">
            <a:avLst/>
          </a:prstGeom>
        </p:spPr>
        <p:txBody>
          <a:bodyPr wrap="square">
            <a:spAutoFit/>
          </a:bodyPr>
          <a:lstStyle/>
          <a:p>
            <a:r>
              <a:rPr lang="en-US" sz="2800" b="1" i="1" dirty="0" smtClean="0">
                <a:solidFill>
                  <a:schemeClr val="accent6">
                    <a:lumMod val="75000"/>
                  </a:schemeClr>
                </a:solidFill>
                <a:latin typeface="+mj-lt"/>
              </a:rPr>
              <a:t>Encourage full disclosure</a:t>
            </a:r>
            <a:endParaRPr lang="en-US" sz="2800" dirty="0">
              <a:latin typeface="+mj-lt"/>
            </a:endParaRPr>
          </a:p>
        </p:txBody>
      </p:sp>
      <p:cxnSp>
        <p:nvCxnSpPr>
          <p:cNvPr id="7" name="Straight Connector 6"/>
          <p:cNvCxnSpPr/>
          <p:nvPr/>
        </p:nvCxnSpPr>
        <p:spPr>
          <a:xfrm>
            <a:off x="196849" y="3615819"/>
            <a:ext cx="8333385"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Updated EP&amp;R presentation January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Updated EP&amp;R presentation January 2013</Template>
  <TotalTime>1395</TotalTime>
  <Words>2314</Words>
  <Application>Microsoft Office PowerPoint</Application>
  <PresentationFormat>On-screen Show (4:3)</PresentationFormat>
  <Paragraphs>387</Paragraphs>
  <Slides>26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Gotham Book</vt:lpstr>
      <vt:lpstr>Gotham-Bold</vt:lpstr>
      <vt:lpstr>ＭＳ Ｐゴシック</vt:lpstr>
      <vt:lpstr>Arial</vt:lpstr>
      <vt:lpstr>Arial Black</vt:lpstr>
      <vt:lpstr>Calibri</vt:lpstr>
      <vt:lpstr>Tahoma</vt:lpstr>
      <vt:lpstr>Wingdings</vt:lpstr>
      <vt:lpstr>Updated EP&amp;R presentation January 2013</vt:lpstr>
      <vt:lpstr>PowerPoint Presentation</vt:lpstr>
      <vt:lpstr>Goals of this seminar</vt:lpstr>
      <vt:lpstr>Resources                      For Program Leaders </vt:lpstr>
      <vt:lpstr>Resources                   For Participants </vt:lpstr>
      <vt:lpstr>PowerPoint Presentation</vt:lpstr>
      <vt:lpstr>HTH Worldwide                Health Policy</vt:lpstr>
      <vt:lpstr>HTH Worldwide        Natural Disaster and Civil Unrest </vt:lpstr>
      <vt:lpstr>Activities                 Prior to Departure</vt:lpstr>
      <vt:lpstr>Travel Clinic          Do not give medical advice </vt:lpstr>
      <vt:lpstr>Upon arrival                          Be prepared  </vt:lpstr>
      <vt:lpstr>Water safety</vt:lpstr>
      <vt:lpstr>PowerPoint Presentation</vt:lpstr>
      <vt:lpstr>PowerPoint Presentation</vt:lpstr>
      <vt:lpstr>PowerPoint Presentation</vt:lpstr>
      <vt:lpstr>Emergency Action Plan          Plan ahead</vt:lpstr>
      <vt:lpstr>PowerPoint Presentation</vt:lpstr>
      <vt:lpstr>PowerPoint Presentation</vt:lpstr>
      <vt:lpstr>PowerPoint Presentation</vt:lpstr>
      <vt:lpstr>PowerPoint Presentation</vt:lpstr>
      <vt:lpstr>PowerPoint Presentation</vt:lpstr>
      <vt:lpstr>Addressing Mental Health Issues</vt:lpstr>
      <vt:lpstr>PowerPoint Presentation</vt:lpstr>
      <vt:lpstr>PowerPoint Presentation</vt:lpstr>
      <vt:lpstr>PowerPoint Presentation</vt:lpstr>
      <vt:lpstr>PowerPoint Presentation</vt:lpstr>
      <vt:lpstr>Thank You!</vt:lpstr>
    </vt:vector>
  </TitlesOfParts>
  <Company>International Studies and Programs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Cheryl Benner</dc:creator>
  <cp:lastModifiedBy>Ben Chamberlain</cp:lastModifiedBy>
  <cp:revision>162</cp:revision>
  <cp:lastPrinted>2010-09-08T13:46:11Z</cp:lastPrinted>
  <dcterms:created xsi:type="dcterms:W3CDTF">2013-02-07T19:57:48Z</dcterms:created>
  <dcterms:modified xsi:type="dcterms:W3CDTF">2014-04-16T18:52:06Z</dcterms:modified>
</cp:coreProperties>
</file>