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1" r:id="rId3"/>
    <p:sldId id="272" r:id="rId4"/>
    <p:sldId id="277" r:id="rId5"/>
    <p:sldId id="279" r:id="rId6"/>
    <p:sldId id="280" r:id="rId7"/>
    <p:sldId id="276" r:id="rId8"/>
    <p:sldId id="281" r:id="rId9"/>
    <p:sldId id="282" r:id="rId10"/>
    <p:sldId id="284" r:id="rId11"/>
    <p:sldId id="283" r:id="rId12"/>
    <p:sldId id="287" r:id="rId13"/>
    <p:sldId id="289" r:id="rId14"/>
    <p:sldId id="286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7D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FDDDC5-4623-A490-0FA4-72C275F52B13}" v="681" dt="2021-10-07T15:14:18.796"/>
    <p1510:client id="{5609B4D4-3385-BF19-712F-9AFC65196FF5}" v="2" dt="2021-10-07T15:50:29.486"/>
    <p1510:client id="{B80CCB70-ECB9-8CD6-C028-0709DB95F16E}" v="1678" dt="2021-09-27T18:52:00.591"/>
    <p1510:client id="{DB15938D-DA3C-47FC-AFA9-49CF036DEB7A}" v="1455" dt="2021-09-27T16:56:20.902"/>
  </p1510:revLst>
</p1510:revInfo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5274" autoAdjust="0"/>
  </p:normalViewPr>
  <p:slideViewPr>
    <p:cSldViewPr>
      <p:cViewPr varScale="1">
        <p:scale>
          <a:sx n="54" d="100"/>
          <a:sy n="54" d="100"/>
        </p:scale>
        <p:origin x="614" y="53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2/8/2022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2/8/2022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t>Click to edit Master subtitle style</a:t>
            </a:r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2/8/2022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2/8/2022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2/8/2022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2/8/2022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2/8/2022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2/8/2022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2/8/2022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2/8/2022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2/8/2022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2/8/2022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2/8/2022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upl.msu.ed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bassett@msu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canr.msu.edu/od/business_office/non_travel_reimbursement_or_payment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s.gov/pub/irs-pdf/fw9.pdf" TargetMode="External"/><Relationship Id="rId2" Type="http://schemas.openxmlformats.org/officeDocument/2006/relationships/hyperlink" Target="mailto:sbassett@msu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bassett@msu.ed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bassett@msu.ed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s.gov/pub/irs-pdf/fw9.pdf" TargetMode="External"/><Relationship Id="rId2" Type="http://schemas.openxmlformats.org/officeDocument/2006/relationships/hyperlink" Target="mailto:sbassett@msu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Accounting for the Reviews: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287D2C"/>
                </a:solidFill>
              </a:rPr>
              <a:t>What you need to know to pay for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10239739" cy="1020762"/>
          </a:xfrm>
        </p:spPr>
        <p:txBody>
          <a:bodyPr/>
          <a:lstStyle/>
          <a:p>
            <a:r>
              <a:rPr lang="en-US" dirty="0"/>
              <a:t>Travel arrangements for guests: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08041" y="1905000"/>
            <a:ext cx="9144000" cy="130526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solidFill>
                  <a:srgbClr val="287D2C"/>
                </a:solidFill>
              </a:rPr>
              <a:t>ALL TRAVEL ARRANGEMENTS MUST BE APPROVED IN ADVANCE OF TRAVEL.  If you are making travel arrangements for guests or are planning to reimburse guests for their travel, please </a:t>
            </a:r>
            <a:r>
              <a:rPr lang="en-US" dirty="0" smtClean="0">
                <a:solidFill>
                  <a:srgbClr val="287D2C"/>
                </a:solidFill>
              </a:rPr>
              <a:t>work with Sally Rice in the </a:t>
            </a:r>
            <a:r>
              <a:rPr lang="en-US" smtClean="0">
                <a:solidFill>
                  <a:srgbClr val="287D2C"/>
                </a:solidFill>
              </a:rPr>
              <a:t>Advancement Department.</a:t>
            </a:r>
            <a:endParaRPr lang="en-US" dirty="0" smtClean="0">
              <a:solidFill>
                <a:srgbClr val="287D2C"/>
              </a:solidFill>
            </a:endParaRPr>
          </a:p>
          <a:p>
            <a:endParaRPr lang="en-US" dirty="0"/>
          </a:p>
        </p:txBody>
      </p:sp>
      <p:sp>
        <p:nvSpPr>
          <p:cNvPr id="10" name="Content Placeholder 13">
            <a:extLst>
              <a:ext uri="{FF2B5EF4-FFF2-40B4-BE49-F238E27FC236}">
                <a16:creationId xmlns:a16="http://schemas.microsoft.com/office/drawing/2014/main" id="{8FA49C5C-21E2-479F-ABBF-6331B3DD6BE0}"/>
              </a:ext>
            </a:extLst>
          </p:cNvPr>
          <p:cNvSpPr txBox="1">
            <a:spLocks/>
          </p:cNvSpPr>
          <p:nvPr/>
        </p:nvSpPr>
        <p:spPr>
          <a:xfrm>
            <a:off x="1508155" y="3198697"/>
            <a:ext cx="9123553" cy="7041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23" name="Content Placeholder 13">
            <a:extLst>
              <a:ext uri="{FF2B5EF4-FFF2-40B4-BE49-F238E27FC236}">
                <a16:creationId xmlns:a16="http://schemas.microsoft.com/office/drawing/2014/main" id="{5A2E3FC6-147B-403A-8A05-518F1142CA52}"/>
              </a:ext>
            </a:extLst>
          </p:cNvPr>
          <p:cNvSpPr txBox="1">
            <a:spLocks/>
          </p:cNvSpPr>
          <p:nvPr/>
        </p:nvSpPr>
        <p:spPr>
          <a:xfrm>
            <a:off x="1504273" y="3954917"/>
            <a:ext cx="9140063" cy="12791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8640" lvl="2" indent="0">
              <a:buNone/>
            </a:pPr>
            <a:r>
              <a:rPr lang="en-US" dirty="0">
                <a:solidFill>
                  <a:srgbClr val="287D2C"/>
                </a:solidFill>
              </a:rPr>
              <a:t>               </a:t>
            </a:r>
          </a:p>
        </p:txBody>
      </p:sp>
    </p:spTree>
    <p:extLst>
      <p:ext uri="{BB962C8B-B14F-4D97-AF65-F5344CB8AC3E}">
        <p14:creationId xmlns:p14="http://schemas.microsoft.com/office/powerpoint/2010/main" val="136176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10239739" cy="1020762"/>
          </a:xfrm>
        </p:spPr>
        <p:txBody>
          <a:bodyPr/>
          <a:lstStyle/>
          <a:p>
            <a:r>
              <a:rPr lang="en-US" dirty="0" smtClean="0"/>
              <a:t>Paying students for services: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4999"/>
            <a:ext cx="9144000" cy="7619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u="sng" dirty="0">
                <a:solidFill>
                  <a:srgbClr val="287D2C"/>
                </a:solidFill>
              </a:rPr>
              <a:t>Never pay a student without checking with  </a:t>
            </a:r>
            <a:r>
              <a:rPr lang="en-US" u="sng" dirty="0" smtClean="0">
                <a:solidFill>
                  <a:srgbClr val="287D2C"/>
                </a:solidFill>
              </a:rPr>
              <a:t>the Accounting  </a:t>
            </a:r>
            <a:r>
              <a:rPr lang="en-US" u="sng" dirty="0" err="1" smtClean="0">
                <a:solidFill>
                  <a:srgbClr val="287D2C"/>
                </a:solidFill>
              </a:rPr>
              <a:t>Dept</a:t>
            </a:r>
            <a:r>
              <a:rPr lang="en-US" u="sng" dirty="0" smtClean="0">
                <a:solidFill>
                  <a:srgbClr val="287D2C"/>
                </a:solidFill>
              </a:rPr>
              <a:t> first</a:t>
            </a:r>
            <a:endParaRPr lang="en-US" u="sng" dirty="0">
              <a:solidFill>
                <a:srgbClr val="287D2C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CCF588F7-4136-458E-A222-CF818D7B3D6B}"/>
              </a:ext>
            </a:extLst>
          </p:cNvPr>
          <p:cNvSpPr txBox="1">
            <a:spLocks/>
          </p:cNvSpPr>
          <p:nvPr/>
        </p:nvSpPr>
        <p:spPr>
          <a:xfrm>
            <a:off x="1518169" y="2473126"/>
            <a:ext cx="9373583" cy="7259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8640" lvl="2" indent="0">
              <a:buNone/>
            </a:pPr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8" name="Content Placeholder 13">
            <a:extLst>
              <a:ext uri="{FF2B5EF4-FFF2-40B4-BE49-F238E27FC236}">
                <a16:creationId xmlns:a16="http://schemas.microsoft.com/office/drawing/2014/main" id="{340C455E-0092-47CA-8BD1-BBB58CABA39C}"/>
              </a:ext>
            </a:extLst>
          </p:cNvPr>
          <p:cNvSpPr txBox="1">
            <a:spLocks/>
          </p:cNvSpPr>
          <p:nvPr/>
        </p:nvSpPr>
        <p:spPr>
          <a:xfrm>
            <a:off x="1493782" y="5044718"/>
            <a:ext cx="9144000" cy="5720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3" name="Content Placeholder 13">
            <a:extLst>
              <a:ext uri="{FF2B5EF4-FFF2-40B4-BE49-F238E27FC236}">
                <a16:creationId xmlns:a16="http://schemas.microsoft.com/office/drawing/2014/main" id="{A3E51464-86FB-41A1-9834-87969B5D84E4}"/>
              </a:ext>
            </a:extLst>
          </p:cNvPr>
          <p:cNvSpPr txBox="1">
            <a:spLocks/>
          </p:cNvSpPr>
          <p:nvPr/>
        </p:nvSpPr>
        <p:spPr>
          <a:xfrm>
            <a:off x="1518517" y="2666999"/>
            <a:ext cx="9144000" cy="60960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287D2C"/>
                </a:solidFill>
              </a:rPr>
              <a:t>Generally students who get paid for services must go through Human Recourses to be setup as an employee</a:t>
            </a:r>
            <a:endParaRPr lang="en-US" dirty="0">
              <a:solidFill>
                <a:srgbClr val="287D2C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7" name="Content Placeholder 13">
            <a:extLst>
              <a:ext uri="{FF2B5EF4-FFF2-40B4-BE49-F238E27FC236}">
                <a16:creationId xmlns:a16="http://schemas.microsoft.com/office/drawing/2014/main" id="{A3E51464-86FB-41A1-9834-87969B5D84E4}"/>
              </a:ext>
            </a:extLst>
          </p:cNvPr>
          <p:cNvSpPr txBox="1">
            <a:spLocks/>
          </p:cNvSpPr>
          <p:nvPr/>
        </p:nvSpPr>
        <p:spPr>
          <a:xfrm rot="10800000" flipV="1">
            <a:off x="1518169" y="3392966"/>
            <a:ext cx="9296748" cy="10421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287D2C"/>
                </a:solidFill>
              </a:rPr>
              <a:t>Income paid to a student without  setting them up as an employee will likely impact their financial aid, if they have it.</a:t>
            </a:r>
            <a:endParaRPr lang="en-US" dirty="0">
              <a:solidFill>
                <a:srgbClr val="287D2C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9" name="Content Placeholder 13">
            <a:extLst>
              <a:ext uri="{FF2B5EF4-FFF2-40B4-BE49-F238E27FC236}">
                <a16:creationId xmlns:a16="http://schemas.microsoft.com/office/drawing/2014/main" id="{A3E51464-86FB-41A1-9834-87969B5D84E4}"/>
              </a:ext>
            </a:extLst>
          </p:cNvPr>
          <p:cNvSpPr txBox="1">
            <a:spLocks/>
          </p:cNvSpPr>
          <p:nvPr/>
        </p:nvSpPr>
        <p:spPr>
          <a:xfrm rot="10800000" flipV="1">
            <a:off x="1493782" y="4267200"/>
            <a:ext cx="9473535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rgbClr val="287D2C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dirty="0">
              <a:solidFill>
                <a:srgbClr val="287D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34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" grpId="0"/>
      <p:bldP spid="8" grpId="0"/>
      <p:bldP spid="3" grpId="0"/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639762"/>
          </a:xfrm>
        </p:spPr>
        <p:txBody>
          <a:bodyPr/>
          <a:lstStyle/>
          <a:p>
            <a:r>
              <a:rPr lang="en-US" dirty="0" smtClean="0"/>
              <a:t>MSU MAIL SERVICES – how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 to MSU Procurement and Logistics: 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://upl.msu.edu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Scroll down and choose “mail services”</a:t>
            </a:r>
          </a:p>
          <a:p>
            <a:r>
              <a:rPr lang="en-US" dirty="0" smtClean="0"/>
              <a:t>Choose “service request”</a:t>
            </a:r>
          </a:p>
          <a:p>
            <a:r>
              <a:rPr lang="en-US" dirty="0" smtClean="0"/>
              <a:t>Login</a:t>
            </a:r>
          </a:p>
          <a:p>
            <a:r>
              <a:rPr lang="en-US" dirty="0" smtClean="0"/>
              <a:t>Choose “US Postal Service” (green box)</a:t>
            </a:r>
          </a:p>
          <a:p>
            <a:r>
              <a:rPr lang="en-US" dirty="0" smtClean="0"/>
              <a:t>Choose the type of service from the dropdown</a:t>
            </a:r>
          </a:p>
          <a:p>
            <a:r>
              <a:rPr lang="en-US" dirty="0" smtClean="0"/>
              <a:t>Complete the information needed</a:t>
            </a:r>
          </a:p>
          <a:p>
            <a:r>
              <a:rPr lang="en-US" dirty="0" smtClean="0"/>
              <a:t>Continued on next page for account information to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41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639762"/>
          </a:xfrm>
        </p:spPr>
        <p:txBody>
          <a:bodyPr/>
          <a:lstStyle/>
          <a:p>
            <a:r>
              <a:rPr lang="en-US" dirty="0" smtClean="0"/>
              <a:t>MSU MAIL SERVICES – how to use – </a:t>
            </a:r>
            <a:r>
              <a:rPr lang="en-US" dirty="0" err="1" smtClean="0"/>
              <a:t>con’t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296335"/>
              </p:ext>
            </p:extLst>
          </p:nvPr>
        </p:nvGraphicFramePr>
        <p:xfrm>
          <a:off x="1522413" y="1905000"/>
          <a:ext cx="9144000" cy="212344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12100179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0170571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729526859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484570981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Review</a:t>
                      </a:r>
                      <a:r>
                        <a:rPr lang="en-US" baseline="0" dirty="0" smtClean="0"/>
                        <a:t> Account Information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445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Law 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International Law 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Animal Natural</a:t>
                      </a:r>
                      <a:r>
                        <a:rPr lang="en-US" baseline="0" dirty="0" smtClean="0"/>
                        <a:t> Resource Law Review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399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GA100709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GA100709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GA100711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400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Sub-Account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LR063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ILR61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ANM90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633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Org</a:t>
                      </a:r>
                      <a:r>
                        <a:rPr lang="en-US" baseline="0" dirty="0" smtClean="0"/>
                        <a:t> Ref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ANRLR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422948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98612" y="4267200"/>
            <a:ext cx="9067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You can click the box to save your information for future requests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Click submit when done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after…. Print the form and attach it to the items being mailed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10239739" cy="1020762"/>
          </a:xfrm>
        </p:spPr>
        <p:txBody>
          <a:bodyPr/>
          <a:lstStyle/>
          <a:p>
            <a:r>
              <a:rPr lang="en-US" dirty="0"/>
              <a:t>Questions and final information: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5720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287D2C"/>
                </a:solidFill>
              </a:rPr>
              <a:t>Final questions?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CCF588F7-4136-458E-A222-CF818D7B3D6B}"/>
              </a:ext>
            </a:extLst>
          </p:cNvPr>
          <p:cNvSpPr txBox="1">
            <a:spLocks/>
          </p:cNvSpPr>
          <p:nvPr/>
        </p:nvSpPr>
        <p:spPr>
          <a:xfrm>
            <a:off x="1518169" y="2473126"/>
            <a:ext cx="9373583" cy="7259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8640" lvl="2" indent="0">
              <a:buNone/>
            </a:pPr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8" name="Content Placeholder 13">
            <a:extLst>
              <a:ext uri="{FF2B5EF4-FFF2-40B4-BE49-F238E27FC236}">
                <a16:creationId xmlns:a16="http://schemas.microsoft.com/office/drawing/2014/main" id="{340C455E-0092-47CA-8BD1-BBB58CABA39C}"/>
              </a:ext>
            </a:extLst>
          </p:cNvPr>
          <p:cNvSpPr txBox="1">
            <a:spLocks/>
          </p:cNvSpPr>
          <p:nvPr/>
        </p:nvSpPr>
        <p:spPr>
          <a:xfrm>
            <a:off x="1493782" y="5044718"/>
            <a:ext cx="9144000" cy="5720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3" name="Content Placeholder 13">
            <a:extLst>
              <a:ext uri="{FF2B5EF4-FFF2-40B4-BE49-F238E27FC236}">
                <a16:creationId xmlns:a16="http://schemas.microsoft.com/office/drawing/2014/main" id="{A3E51464-86FB-41A1-9834-87969B5D84E4}"/>
              </a:ext>
            </a:extLst>
          </p:cNvPr>
          <p:cNvSpPr txBox="1">
            <a:spLocks/>
          </p:cNvSpPr>
          <p:nvPr/>
        </p:nvSpPr>
        <p:spPr>
          <a:xfrm>
            <a:off x="1518517" y="2578525"/>
            <a:ext cx="9144000" cy="5720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287D2C"/>
                </a:solidFill>
              </a:rPr>
              <a:t>Sharon Bassette, 989-640-4750, sbassett@msu.edu</a:t>
            </a:r>
          </a:p>
          <a:p>
            <a:pPr marL="0" indent="0">
              <a:buFont typeface="Arial" pitchFamily="34" charset="0"/>
              <a:buNone/>
            </a:pPr>
            <a:endParaRPr lang="en-US" dirty="0">
              <a:solidFill>
                <a:srgbClr val="287D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97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" grpId="0"/>
      <p:bldP spid="8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10239739" cy="1020762"/>
          </a:xfrm>
        </p:spPr>
        <p:txBody>
          <a:bodyPr/>
          <a:lstStyle/>
          <a:p>
            <a:r>
              <a:rPr lang="en-US" dirty="0"/>
              <a:t>What you need to know about: 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5720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287D2C"/>
                </a:solidFill>
              </a:rPr>
              <a:t>Invoices to be paid</a:t>
            </a:r>
          </a:p>
        </p:txBody>
      </p:sp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CCF588F7-4136-458E-A222-CF818D7B3D6B}"/>
              </a:ext>
            </a:extLst>
          </p:cNvPr>
          <p:cNvSpPr txBox="1">
            <a:spLocks/>
          </p:cNvSpPr>
          <p:nvPr/>
        </p:nvSpPr>
        <p:spPr>
          <a:xfrm>
            <a:off x="1505586" y="2332768"/>
            <a:ext cx="9373583" cy="5198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287D2C"/>
                </a:solidFill>
              </a:rPr>
              <a:t>Reimbursement requests</a:t>
            </a:r>
          </a:p>
        </p:txBody>
      </p:sp>
      <p:sp>
        <p:nvSpPr>
          <p:cNvPr id="5" name="Content Placeholder 13">
            <a:extLst>
              <a:ext uri="{FF2B5EF4-FFF2-40B4-BE49-F238E27FC236}">
                <a16:creationId xmlns:a16="http://schemas.microsoft.com/office/drawing/2014/main" id="{50F665DE-B1D2-4D3C-A16E-12F051DB7F83}"/>
              </a:ext>
            </a:extLst>
          </p:cNvPr>
          <p:cNvSpPr txBox="1">
            <a:spLocks/>
          </p:cNvSpPr>
          <p:nvPr/>
        </p:nvSpPr>
        <p:spPr>
          <a:xfrm>
            <a:off x="1495339" y="2767191"/>
            <a:ext cx="9144000" cy="5720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287D2C"/>
                </a:solidFill>
              </a:rPr>
              <a:t>Honoraria payments for authors and symposia speakers</a:t>
            </a:r>
          </a:p>
        </p:txBody>
      </p:sp>
      <p:sp>
        <p:nvSpPr>
          <p:cNvPr id="7" name="Content Placeholder 13">
            <a:extLst>
              <a:ext uri="{FF2B5EF4-FFF2-40B4-BE49-F238E27FC236}">
                <a16:creationId xmlns:a16="http://schemas.microsoft.com/office/drawing/2014/main" id="{CDEE5E3F-53E0-4850-9938-03CA428B60E4}"/>
              </a:ext>
            </a:extLst>
          </p:cNvPr>
          <p:cNvSpPr txBox="1">
            <a:spLocks/>
          </p:cNvSpPr>
          <p:nvPr/>
        </p:nvSpPr>
        <p:spPr>
          <a:xfrm>
            <a:off x="1497678" y="3287021"/>
            <a:ext cx="9144000" cy="34236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287D2C"/>
                </a:solidFill>
                <a:ea typeface="+mn-lt"/>
                <a:cs typeface="+mn-lt"/>
              </a:rPr>
              <a:t>Gifts and gift card purchases</a:t>
            </a:r>
            <a:endParaRPr lang="en-US" dirty="0"/>
          </a:p>
          <a:p>
            <a:endParaRPr lang="en-US" dirty="0"/>
          </a:p>
        </p:txBody>
      </p:sp>
      <p:sp>
        <p:nvSpPr>
          <p:cNvPr id="3" name="Content Placeholder 13">
            <a:extLst>
              <a:ext uri="{FF2B5EF4-FFF2-40B4-BE49-F238E27FC236}">
                <a16:creationId xmlns:a16="http://schemas.microsoft.com/office/drawing/2014/main" id="{CD445120-E497-4EEE-B178-86EE560571D5}"/>
              </a:ext>
            </a:extLst>
          </p:cNvPr>
          <p:cNvSpPr txBox="1">
            <a:spLocks/>
          </p:cNvSpPr>
          <p:nvPr/>
        </p:nvSpPr>
        <p:spPr>
          <a:xfrm>
            <a:off x="1487258" y="3629383"/>
            <a:ext cx="9144000" cy="4344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287D2C"/>
                </a:solidFill>
              </a:rPr>
              <a:t>IT related purchases</a:t>
            </a:r>
          </a:p>
        </p:txBody>
      </p:sp>
      <p:sp>
        <p:nvSpPr>
          <p:cNvPr id="6" name="Content Placeholder 13">
            <a:extLst>
              <a:ext uri="{FF2B5EF4-FFF2-40B4-BE49-F238E27FC236}">
                <a16:creationId xmlns:a16="http://schemas.microsoft.com/office/drawing/2014/main" id="{58B80955-5CDF-40D1-A444-23C17D114CD1}"/>
              </a:ext>
            </a:extLst>
          </p:cNvPr>
          <p:cNvSpPr txBox="1">
            <a:spLocks/>
          </p:cNvSpPr>
          <p:nvPr/>
        </p:nvSpPr>
        <p:spPr>
          <a:xfrm>
            <a:off x="1468719" y="4023815"/>
            <a:ext cx="9144000" cy="4572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287D2C"/>
                </a:solidFill>
              </a:rPr>
              <a:t>Payments $2500 and over</a:t>
            </a:r>
          </a:p>
        </p:txBody>
      </p:sp>
      <p:sp>
        <p:nvSpPr>
          <p:cNvPr id="2" name="Content Placeholder 13">
            <a:extLst>
              <a:ext uri="{FF2B5EF4-FFF2-40B4-BE49-F238E27FC236}">
                <a16:creationId xmlns:a16="http://schemas.microsoft.com/office/drawing/2014/main" id="{FBC92FA6-98A2-4B54-A5C5-45C904B2DBA4}"/>
              </a:ext>
            </a:extLst>
          </p:cNvPr>
          <p:cNvSpPr txBox="1">
            <a:spLocks/>
          </p:cNvSpPr>
          <p:nvPr/>
        </p:nvSpPr>
        <p:spPr>
          <a:xfrm>
            <a:off x="1487258" y="4481016"/>
            <a:ext cx="9302923" cy="1614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287D2C"/>
                </a:solidFill>
              </a:rPr>
              <a:t>Travel </a:t>
            </a:r>
            <a:r>
              <a:rPr lang="en-US" dirty="0">
                <a:solidFill>
                  <a:srgbClr val="287D2C"/>
                </a:solidFill>
              </a:rPr>
              <a:t>arrangements for </a:t>
            </a:r>
            <a:r>
              <a:rPr lang="en-US" dirty="0" smtClean="0">
                <a:solidFill>
                  <a:srgbClr val="287D2C"/>
                </a:solidFill>
              </a:rPr>
              <a:t>guests</a:t>
            </a:r>
          </a:p>
          <a:p>
            <a:r>
              <a:rPr lang="en-US" dirty="0" smtClean="0">
                <a:solidFill>
                  <a:srgbClr val="287D2C"/>
                </a:solidFill>
              </a:rPr>
              <a:t>Payments to Students for services</a:t>
            </a:r>
          </a:p>
          <a:p>
            <a:r>
              <a:rPr lang="en-US" dirty="0" smtClean="0">
                <a:solidFill>
                  <a:srgbClr val="287D2C"/>
                </a:solidFill>
              </a:rPr>
              <a:t>MSU Mail Services</a:t>
            </a:r>
            <a:endParaRPr lang="en-US" dirty="0">
              <a:solidFill>
                <a:srgbClr val="287D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86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" grpId="0"/>
      <p:bldP spid="5" grpId="0"/>
      <p:bldP spid="7" grpId="0"/>
      <p:bldP spid="3" grpId="0"/>
      <p:bldP spid="6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10239739" cy="1020762"/>
          </a:xfrm>
        </p:spPr>
        <p:txBody>
          <a:bodyPr/>
          <a:lstStyle/>
          <a:p>
            <a:r>
              <a:rPr lang="en-US"/>
              <a:t>Invoices to be paid: 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5720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287D2C"/>
                </a:solidFill>
              </a:rPr>
              <a:t>Send an email to </a:t>
            </a:r>
            <a:r>
              <a:rPr lang="en-US" dirty="0">
                <a:solidFill>
                  <a:srgbClr val="287D2C"/>
                </a:solidFill>
                <a:hlinkClick r:id="rId2"/>
              </a:rPr>
              <a:t>sbassett@msu.edu</a:t>
            </a:r>
            <a:r>
              <a:rPr lang="en-US" dirty="0">
                <a:solidFill>
                  <a:srgbClr val="287D2C"/>
                </a:solidFill>
              </a:rPr>
              <a:t>, include:</a:t>
            </a:r>
          </a:p>
        </p:txBody>
      </p:sp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CCF588F7-4136-458E-A222-CF818D7B3D6B}"/>
              </a:ext>
            </a:extLst>
          </p:cNvPr>
          <p:cNvSpPr txBox="1">
            <a:spLocks/>
          </p:cNvSpPr>
          <p:nvPr/>
        </p:nvSpPr>
        <p:spPr>
          <a:xfrm>
            <a:off x="1518169" y="2474934"/>
            <a:ext cx="9373583" cy="5198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>
                <a:solidFill>
                  <a:srgbClr val="287D2C"/>
                </a:solidFill>
              </a:rPr>
              <a:t>Digital invoice</a:t>
            </a:r>
          </a:p>
        </p:txBody>
      </p:sp>
      <p:sp>
        <p:nvSpPr>
          <p:cNvPr id="5" name="Content Placeholder 13">
            <a:extLst>
              <a:ext uri="{FF2B5EF4-FFF2-40B4-BE49-F238E27FC236}">
                <a16:creationId xmlns:a16="http://schemas.microsoft.com/office/drawing/2014/main" id="{50F665DE-B1D2-4D3C-A16E-12F051DB7F83}"/>
              </a:ext>
            </a:extLst>
          </p:cNvPr>
          <p:cNvSpPr txBox="1">
            <a:spLocks/>
          </p:cNvSpPr>
          <p:nvPr/>
        </p:nvSpPr>
        <p:spPr>
          <a:xfrm>
            <a:off x="1508098" y="2995424"/>
            <a:ext cx="9144000" cy="5720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>
                <a:solidFill>
                  <a:srgbClr val="287D2C"/>
                </a:solidFill>
              </a:rPr>
              <a:t>Business purpose</a:t>
            </a:r>
            <a:endParaRPr lang="en-US" dirty="0"/>
          </a:p>
        </p:txBody>
      </p:sp>
      <p:sp>
        <p:nvSpPr>
          <p:cNvPr id="7" name="Content Placeholder 13">
            <a:extLst>
              <a:ext uri="{FF2B5EF4-FFF2-40B4-BE49-F238E27FC236}">
                <a16:creationId xmlns:a16="http://schemas.microsoft.com/office/drawing/2014/main" id="{CDEE5E3F-53E0-4850-9938-03CA428B60E4}"/>
              </a:ext>
            </a:extLst>
          </p:cNvPr>
          <p:cNvSpPr txBox="1">
            <a:spLocks/>
          </p:cNvSpPr>
          <p:nvPr/>
        </p:nvSpPr>
        <p:spPr>
          <a:xfrm>
            <a:off x="1497678" y="3516549"/>
            <a:ext cx="9144000" cy="5720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Content Placeholder 13">
            <a:extLst>
              <a:ext uri="{FF2B5EF4-FFF2-40B4-BE49-F238E27FC236}">
                <a16:creationId xmlns:a16="http://schemas.microsoft.com/office/drawing/2014/main" id="{CD445120-E497-4EEE-B178-86EE560571D5}"/>
              </a:ext>
            </a:extLst>
          </p:cNvPr>
          <p:cNvSpPr txBox="1">
            <a:spLocks/>
          </p:cNvSpPr>
          <p:nvPr/>
        </p:nvSpPr>
        <p:spPr>
          <a:xfrm>
            <a:off x="1493781" y="4127712"/>
            <a:ext cx="9144000" cy="4572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>
                <a:solidFill>
                  <a:srgbClr val="287D2C"/>
                </a:solidFill>
              </a:rPr>
              <a:t>Invoice number</a:t>
            </a:r>
            <a:endParaRPr lang="en-US"/>
          </a:p>
        </p:txBody>
      </p:sp>
      <p:sp>
        <p:nvSpPr>
          <p:cNvPr id="6" name="Content Placeholder 13">
            <a:extLst>
              <a:ext uri="{FF2B5EF4-FFF2-40B4-BE49-F238E27FC236}">
                <a16:creationId xmlns:a16="http://schemas.microsoft.com/office/drawing/2014/main" id="{58B80955-5CDF-40D1-A444-23C17D114CD1}"/>
              </a:ext>
            </a:extLst>
          </p:cNvPr>
          <p:cNvSpPr txBox="1">
            <a:spLocks/>
          </p:cNvSpPr>
          <p:nvPr/>
        </p:nvSpPr>
        <p:spPr>
          <a:xfrm>
            <a:off x="1493781" y="4627992"/>
            <a:ext cx="9144000" cy="4572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>
                <a:solidFill>
                  <a:srgbClr val="287D2C"/>
                </a:solidFill>
                <a:ea typeface="+mn-lt"/>
                <a:cs typeface="+mn-lt"/>
              </a:rPr>
              <a:t>Vendor name and W9: https://www.irs.gov/pub/irs-pdf/fw9.pdf</a:t>
            </a:r>
          </a:p>
          <a:p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2" name="Content Placeholder 13">
            <a:extLst>
              <a:ext uri="{FF2B5EF4-FFF2-40B4-BE49-F238E27FC236}">
                <a16:creationId xmlns:a16="http://schemas.microsoft.com/office/drawing/2014/main" id="{F1583C13-7F31-4912-A282-E7055EB86249}"/>
              </a:ext>
            </a:extLst>
          </p:cNvPr>
          <p:cNvSpPr txBox="1">
            <a:spLocks/>
          </p:cNvSpPr>
          <p:nvPr/>
        </p:nvSpPr>
        <p:spPr>
          <a:xfrm>
            <a:off x="1493513" y="3513023"/>
            <a:ext cx="9321405" cy="4050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>
                <a:solidFill>
                  <a:srgbClr val="287D2C"/>
                </a:solidFill>
              </a:rPr>
              <a:t>$ amount</a:t>
            </a:r>
          </a:p>
        </p:txBody>
      </p:sp>
      <p:sp>
        <p:nvSpPr>
          <p:cNvPr id="8" name="Content Placeholder 13">
            <a:extLst>
              <a:ext uri="{FF2B5EF4-FFF2-40B4-BE49-F238E27FC236}">
                <a16:creationId xmlns:a16="http://schemas.microsoft.com/office/drawing/2014/main" id="{340C455E-0092-47CA-8BD1-BBB58CABA39C}"/>
              </a:ext>
            </a:extLst>
          </p:cNvPr>
          <p:cNvSpPr txBox="1">
            <a:spLocks/>
          </p:cNvSpPr>
          <p:nvPr/>
        </p:nvSpPr>
        <p:spPr>
          <a:xfrm>
            <a:off x="1493782" y="5044718"/>
            <a:ext cx="9144000" cy="5720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12" name="Content Placeholder 13">
            <a:extLst>
              <a:ext uri="{FF2B5EF4-FFF2-40B4-BE49-F238E27FC236}">
                <a16:creationId xmlns:a16="http://schemas.microsoft.com/office/drawing/2014/main" id="{76C7AC0A-F386-4DD3-B460-0F3E75312369}"/>
              </a:ext>
            </a:extLst>
          </p:cNvPr>
          <p:cNvSpPr txBox="1">
            <a:spLocks/>
          </p:cNvSpPr>
          <p:nvPr/>
        </p:nvSpPr>
        <p:spPr>
          <a:xfrm>
            <a:off x="1479465" y="5082739"/>
            <a:ext cx="9164871" cy="39457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>
                <a:solidFill>
                  <a:srgbClr val="287D2C"/>
                </a:solidFill>
              </a:rPr>
              <a:t>State your approval for the payment and copy faculty advisor on email to make them aware</a:t>
            </a:r>
            <a:endParaRPr lang="en-US">
              <a:ea typeface="+mn-lt"/>
              <a:cs typeface="+mn-lt"/>
            </a:endParaRPr>
          </a:p>
          <a:p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18" name="Content Placeholder 13">
            <a:extLst>
              <a:ext uri="{FF2B5EF4-FFF2-40B4-BE49-F238E27FC236}">
                <a16:creationId xmlns:a16="http://schemas.microsoft.com/office/drawing/2014/main" id="{1E883363-418F-4635-8CF0-8E09E599071E}"/>
              </a:ext>
            </a:extLst>
          </p:cNvPr>
          <p:cNvSpPr txBox="1">
            <a:spLocks/>
          </p:cNvSpPr>
          <p:nvPr/>
        </p:nvSpPr>
        <p:spPr>
          <a:xfrm>
            <a:off x="1475584" y="5474856"/>
            <a:ext cx="9154436" cy="9373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>
                <a:solidFill>
                  <a:srgbClr val="287D2C"/>
                </a:solidFill>
              </a:rPr>
              <a:t>Example email:  Subject line:  Please pay vendor.  Content:  Please pay invoice </a:t>
            </a:r>
            <a:r>
              <a:rPr lang="en-US" u="sng" dirty="0">
                <a:solidFill>
                  <a:srgbClr val="287D2C"/>
                </a:solidFill>
              </a:rPr>
              <a:t>number</a:t>
            </a:r>
            <a:r>
              <a:rPr lang="en-US" dirty="0">
                <a:solidFill>
                  <a:srgbClr val="287D2C"/>
                </a:solidFill>
              </a:rPr>
              <a:t> for </a:t>
            </a:r>
            <a:r>
              <a:rPr lang="en-US" u="sng" dirty="0">
                <a:solidFill>
                  <a:srgbClr val="287D2C"/>
                </a:solidFill>
              </a:rPr>
              <a:t>vendor name</a:t>
            </a:r>
            <a:r>
              <a:rPr lang="en-US" dirty="0">
                <a:solidFill>
                  <a:srgbClr val="287D2C"/>
                </a:solidFill>
              </a:rPr>
              <a:t> in the amount of </a:t>
            </a:r>
            <a:r>
              <a:rPr lang="en-US" u="sng" dirty="0">
                <a:solidFill>
                  <a:srgbClr val="287D2C"/>
                </a:solidFill>
              </a:rPr>
              <a:t>dollar amount</a:t>
            </a:r>
            <a:r>
              <a:rPr lang="en-US" dirty="0">
                <a:solidFill>
                  <a:srgbClr val="287D2C"/>
                </a:solidFill>
              </a:rPr>
              <a:t>. Please see attached receipt.  This is the </a:t>
            </a:r>
            <a:r>
              <a:rPr lang="en-US" u="sng" dirty="0">
                <a:solidFill>
                  <a:srgbClr val="287D2C"/>
                </a:solidFill>
              </a:rPr>
              <a:t>renewal for website maintenance</a:t>
            </a:r>
            <a:r>
              <a:rPr lang="en-US" dirty="0">
                <a:solidFill>
                  <a:srgbClr val="287D2C"/>
                </a:solidFill>
              </a:rPr>
              <a:t>.</a:t>
            </a:r>
            <a:endParaRPr lang="en-US" dirty="0">
              <a:solidFill>
                <a:srgbClr val="287D2C"/>
              </a:solidFill>
              <a:ea typeface="+mn-lt"/>
              <a:cs typeface="+mn-lt"/>
            </a:endParaRPr>
          </a:p>
          <a:p>
            <a:endParaRPr lang="en-US" dirty="0">
              <a:solidFill>
                <a:srgbClr val="287D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33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" grpId="0"/>
      <p:bldP spid="5" grpId="0"/>
      <p:bldP spid="3" grpId="0"/>
      <p:bldP spid="6" grpId="0"/>
      <p:bldP spid="2" grpId="0"/>
      <p:bldP spid="12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10239739" cy="1020762"/>
          </a:xfrm>
        </p:spPr>
        <p:txBody>
          <a:bodyPr/>
          <a:lstStyle/>
          <a:p>
            <a:r>
              <a:rPr lang="en-US"/>
              <a:t>Reimbursement Requests: 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2267143"/>
            <a:ext cx="9144000" cy="4438457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287D2C"/>
                </a:solidFill>
              </a:rPr>
              <a:t>Submit </a:t>
            </a:r>
            <a:r>
              <a:rPr lang="en-US" dirty="0">
                <a:solidFill>
                  <a:srgbClr val="287D2C"/>
                </a:solidFill>
              </a:rPr>
              <a:t>request within 90 days of purchase to be reimbursed,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287D2C"/>
                </a:solidFill>
              </a:rPr>
              <a:t>Paid </a:t>
            </a:r>
            <a:r>
              <a:rPr lang="en-US" dirty="0">
                <a:solidFill>
                  <a:srgbClr val="287D2C"/>
                </a:solidFill>
              </a:rPr>
              <a:t>receipt,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287D2C"/>
                </a:solidFill>
              </a:rPr>
              <a:t>Business purpose</a:t>
            </a:r>
            <a:r>
              <a:rPr lang="en-US" dirty="0">
                <a:solidFill>
                  <a:srgbClr val="287D2C"/>
                </a:solidFill>
              </a:rPr>
              <a:t>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287D2C"/>
                </a:solidFill>
              </a:rPr>
              <a:t>If only </a:t>
            </a:r>
            <a:r>
              <a:rPr lang="en-US" dirty="0">
                <a:solidFill>
                  <a:srgbClr val="287D2C"/>
                </a:solidFill>
              </a:rPr>
              <a:t>one receipt, email me a digital copy of the receipt along with the business purpose for the purchase, and the $ amount requested.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287D2C"/>
                </a:solidFill>
              </a:rPr>
              <a:t>If multiple </a:t>
            </a:r>
            <a:r>
              <a:rPr lang="en-US" dirty="0">
                <a:solidFill>
                  <a:srgbClr val="287D2C"/>
                </a:solidFill>
              </a:rPr>
              <a:t>receipts, complete the "Non-Travel Reimbursement Form", follow this link: </a:t>
            </a:r>
            <a:r>
              <a:rPr lang="en-US" dirty="0" smtClean="0"/>
              <a:t>https</a:t>
            </a:r>
            <a:r>
              <a:rPr lang="en-US" dirty="0"/>
              <a:t>://www.canr.msu.edu/od/business_office/non_travel_reimbursement_or_payments</a:t>
            </a:r>
            <a:r>
              <a:rPr lang="en-US" dirty="0">
                <a:solidFill>
                  <a:srgbClr val="287D2C"/>
                </a:solidFill>
              </a:rPr>
              <a:t>, and scroll down to find the "Non-Travel Reimbursement Form", double click on it, and complete it, print to PDF, and send to 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287D2C"/>
                </a:solidFill>
              </a:rPr>
              <a:t>Copy the faculty advisor and another authorized leader from the Review to make them aware,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287D2C"/>
                </a:solidFill>
              </a:rPr>
              <a:t>Provide mailing address for payment.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287D2C"/>
                </a:solidFill>
              </a:rPr>
              <a:t>Example email:  Subject line:  Please Reimburse name in the amount of $ amount. Please see attached receipt(s), also included is the Non-Travel Reimbursement Worksheet since there is more than one receipts.  This is for the purchase of stoles to be given to </a:t>
            </a:r>
            <a:r>
              <a:rPr lang="en-US" dirty="0" smtClean="0">
                <a:solidFill>
                  <a:srgbClr val="287D2C"/>
                </a:solidFill>
              </a:rPr>
              <a:t>the ANRLR.</a:t>
            </a:r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CCF588F7-4136-458E-A222-CF818D7B3D6B}"/>
              </a:ext>
            </a:extLst>
          </p:cNvPr>
          <p:cNvSpPr txBox="1">
            <a:spLocks/>
          </p:cNvSpPr>
          <p:nvPr/>
        </p:nvSpPr>
        <p:spPr>
          <a:xfrm>
            <a:off x="1518169" y="2388192"/>
            <a:ext cx="9373583" cy="11211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5" name="Content Placeholder 13">
            <a:extLst>
              <a:ext uri="{FF2B5EF4-FFF2-40B4-BE49-F238E27FC236}">
                <a16:creationId xmlns:a16="http://schemas.microsoft.com/office/drawing/2014/main" id="{50F665DE-B1D2-4D3C-A16E-12F051DB7F83}"/>
              </a:ext>
            </a:extLst>
          </p:cNvPr>
          <p:cNvSpPr txBox="1">
            <a:spLocks/>
          </p:cNvSpPr>
          <p:nvPr/>
        </p:nvSpPr>
        <p:spPr>
          <a:xfrm>
            <a:off x="1462669" y="3495402"/>
            <a:ext cx="9156238" cy="5040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8640" lvl="2" indent="0">
              <a:buNone/>
            </a:pPr>
            <a:endParaRPr lang="en-US" dirty="0"/>
          </a:p>
        </p:txBody>
      </p:sp>
      <p:sp>
        <p:nvSpPr>
          <p:cNvPr id="7" name="Content Placeholder 13">
            <a:extLst>
              <a:ext uri="{FF2B5EF4-FFF2-40B4-BE49-F238E27FC236}">
                <a16:creationId xmlns:a16="http://schemas.microsoft.com/office/drawing/2014/main" id="{CDEE5E3F-53E0-4850-9938-03CA428B60E4}"/>
              </a:ext>
            </a:extLst>
          </p:cNvPr>
          <p:cNvSpPr txBox="1">
            <a:spLocks/>
          </p:cNvSpPr>
          <p:nvPr/>
        </p:nvSpPr>
        <p:spPr>
          <a:xfrm>
            <a:off x="1497678" y="3846891"/>
            <a:ext cx="9144000" cy="24167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Content Placeholder 13">
            <a:extLst>
              <a:ext uri="{FF2B5EF4-FFF2-40B4-BE49-F238E27FC236}">
                <a16:creationId xmlns:a16="http://schemas.microsoft.com/office/drawing/2014/main" id="{58B80955-5CDF-40D1-A444-23C17D114CD1}"/>
              </a:ext>
            </a:extLst>
          </p:cNvPr>
          <p:cNvSpPr txBox="1">
            <a:spLocks/>
          </p:cNvSpPr>
          <p:nvPr/>
        </p:nvSpPr>
        <p:spPr>
          <a:xfrm>
            <a:off x="1493781" y="4444297"/>
            <a:ext cx="9144000" cy="5429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2" name="Content Placeholder 13">
            <a:extLst>
              <a:ext uri="{FF2B5EF4-FFF2-40B4-BE49-F238E27FC236}">
                <a16:creationId xmlns:a16="http://schemas.microsoft.com/office/drawing/2014/main" id="{F1583C13-7F31-4912-A282-E7055EB86249}"/>
              </a:ext>
            </a:extLst>
          </p:cNvPr>
          <p:cNvSpPr txBox="1">
            <a:spLocks/>
          </p:cNvSpPr>
          <p:nvPr/>
        </p:nvSpPr>
        <p:spPr>
          <a:xfrm>
            <a:off x="1482668" y="3791488"/>
            <a:ext cx="9321405" cy="32032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8640" lvl="2" indent="0">
              <a:buNone/>
            </a:pPr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8" name="Content Placeholder 13">
            <a:extLst>
              <a:ext uri="{FF2B5EF4-FFF2-40B4-BE49-F238E27FC236}">
                <a16:creationId xmlns:a16="http://schemas.microsoft.com/office/drawing/2014/main" id="{340C455E-0092-47CA-8BD1-BBB58CABA39C}"/>
              </a:ext>
            </a:extLst>
          </p:cNvPr>
          <p:cNvSpPr txBox="1">
            <a:spLocks/>
          </p:cNvSpPr>
          <p:nvPr/>
        </p:nvSpPr>
        <p:spPr>
          <a:xfrm>
            <a:off x="1493782" y="5044718"/>
            <a:ext cx="9144000" cy="5720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buFont typeface="Wingdings" panose="05000000000000000000" pitchFamily="2" charset="2"/>
              <a:buChar char="§"/>
            </a:pPr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0"/>
            <a:ext cx="12188825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email request to sbassett@msu.edu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must submit request within 90 days of purchase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to be reimbursed,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include 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paid receipt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include 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business purpose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if only one receipt, email me a digital copy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of the receipt along with the business purpose for the purchase, and the 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$ amount requested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if multiple receipts, complete the 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"Non-Travel Reimbursement Form",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follow this link: 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https://www.canr.msu.edu/od/business_office/non_travel_reimbursement_or_payments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and scroll down to find the "Non-Travel Reimbursement Form", double click on it, and complete it, print to PDF, and send to 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Copy the faculty advisor and another authorized leader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from the Review to make them aware,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Provide 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mailing address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for payment.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Example email:  Subject line:  Please Reimburse </a:t>
            </a: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in the amount of </a:t>
            </a: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$ amount.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Please see attached receipt(s), also included is the Non-Travel Reimbursement Worksheet since there is more than one receipts.  This is for the purchase of stoles to be given to the ANRLR.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Thank you,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Sharon Bassette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MSU College of Law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Accounting, Payables Coordinator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517-432-6814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0" y="0"/>
            <a:ext cx="12188825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0" y="15875"/>
            <a:ext cx="121888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Segoe UI" panose="020B0502040204020203" pitchFamily="34" charset="0"/>
              </a:rPr>
              <a:t>From: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Segoe UI" panose="020B0502040204020203" pitchFamily="34" charset="0"/>
              </a:rPr>
              <a:t> Wilkin, Colin &lt;wilkinco@msu.edu&gt;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Segoe UI" panose="020B0502040204020203" pitchFamily="34" charset="0"/>
              </a:rPr>
            </a:b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Segoe UI" panose="020B0502040204020203" pitchFamily="34" charset="0"/>
              </a:rPr>
              <a:t>Sent: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Segoe UI" panose="020B0502040204020203" pitchFamily="34" charset="0"/>
              </a:rPr>
              <a:t> Monday, February 7, 2022 10:28 AM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Segoe UI" panose="020B0502040204020203" pitchFamily="34" charset="0"/>
              </a:rPr>
            </a:b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Segoe UI" panose="020B0502040204020203" pitchFamily="34" charset="0"/>
              </a:rPr>
              <a:t>To: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Segoe UI" panose="020B0502040204020203" pitchFamily="34" charset="0"/>
              </a:rPr>
              <a:t> Bassette, Sharon &lt;sbassett@law.msu.edu&gt;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Segoe UI" panose="020B0502040204020203" pitchFamily="34" charset="0"/>
              </a:rPr>
            </a:b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Segoe UI" panose="020B0502040204020203" pitchFamily="34" charset="0"/>
              </a:rPr>
              <a:t>Subject: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Segoe UI" panose="020B0502040204020203" pitchFamily="34" charset="0"/>
              </a:rPr>
              <a:t> Animal and Natural Resources Law Review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Good morning!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Animal and Natural Resources Law Review would like to purchase graduation stoles for out graduating members. I was told there is a new system of approval required. The e-board has approved the purchase and Professor Favre is also in favor of the expense. The expense is approximately $651.70 + tax. 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0012" y="1627008"/>
            <a:ext cx="6370872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28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" grpId="0"/>
      <p:bldP spid="5" grpId="0"/>
      <p:bldP spid="6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10239739" cy="1020762"/>
          </a:xfrm>
        </p:spPr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onoraria </a:t>
            </a:r>
            <a:r>
              <a:rPr lang="en-US" dirty="0"/>
              <a:t>payments for authors and symposia speakers under $2500:</a:t>
            </a:r>
            <a:endParaRPr lang="en-US" dirty="0">
              <a:ea typeface="+mj-lt"/>
              <a:cs typeface="+mj-lt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01543" y="1905000"/>
            <a:ext cx="9164871" cy="36325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>
                <a:solidFill>
                  <a:srgbClr val="287D2C"/>
                </a:solidFill>
              </a:rPr>
              <a:t>Send an email to </a:t>
            </a:r>
            <a:r>
              <a:rPr lang="en-US" dirty="0">
                <a:solidFill>
                  <a:srgbClr val="287D2C"/>
                </a:solidFill>
                <a:hlinkClick r:id="rId2"/>
              </a:rPr>
              <a:t>sbassett@msu.edu</a:t>
            </a:r>
            <a:r>
              <a:rPr lang="en-US">
                <a:solidFill>
                  <a:srgbClr val="287D2C"/>
                </a:solidFill>
              </a:rPr>
              <a:t>, include:</a:t>
            </a:r>
          </a:p>
        </p:txBody>
      </p:sp>
      <p:sp>
        <p:nvSpPr>
          <p:cNvPr id="5" name="Content Placeholder 13">
            <a:extLst>
              <a:ext uri="{FF2B5EF4-FFF2-40B4-BE49-F238E27FC236}">
                <a16:creationId xmlns:a16="http://schemas.microsoft.com/office/drawing/2014/main" id="{50F665DE-B1D2-4D3C-A16E-12F051DB7F83}"/>
              </a:ext>
            </a:extLst>
          </p:cNvPr>
          <p:cNvSpPr txBox="1">
            <a:spLocks/>
          </p:cNvSpPr>
          <p:nvPr/>
        </p:nvSpPr>
        <p:spPr>
          <a:xfrm>
            <a:off x="1483623" y="2631647"/>
            <a:ext cx="9178910" cy="5924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>
                <a:solidFill>
                  <a:srgbClr val="287D2C"/>
                </a:solidFill>
              </a:rPr>
              <a:t>The </a:t>
            </a:r>
            <a:r>
              <a:rPr lang="en-US" b="1">
                <a:solidFill>
                  <a:srgbClr val="287D2C"/>
                </a:solidFill>
              </a:rPr>
              <a:t>Honoraria/Speaker/Performer Checklist</a:t>
            </a:r>
            <a:r>
              <a:rPr lang="en-US">
                <a:solidFill>
                  <a:srgbClr val="287D2C"/>
                </a:solidFill>
              </a:rPr>
              <a:t> for US citizen honoraria, here is the link:  </a:t>
            </a:r>
            <a:r>
              <a:rPr lang="en-US">
                <a:solidFill>
                  <a:srgbClr val="287D2C"/>
                </a:solidFill>
                <a:ea typeface="+mn-lt"/>
                <a:cs typeface="+mn-lt"/>
              </a:rPr>
              <a:t>https://ctlr.msu.edu/download/forms/Sec71HonorariaChecklist.pdf</a:t>
            </a:r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7" name="Content Placeholder 13">
            <a:extLst>
              <a:ext uri="{FF2B5EF4-FFF2-40B4-BE49-F238E27FC236}">
                <a16:creationId xmlns:a16="http://schemas.microsoft.com/office/drawing/2014/main" id="{CDEE5E3F-53E0-4850-9938-03CA428B60E4}"/>
              </a:ext>
            </a:extLst>
          </p:cNvPr>
          <p:cNvSpPr txBox="1">
            <a:spLocks/>
          </p:cNvSpPr>
          <p:nvPr/>
        </p:nvSpPr>
        <p:spPr>
          <a:xfrm>
            <a:off x="1497678" y="3516549"/>
            <a:ext cx="9144000" cy="37608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Content Placeholder 13">
            <a:extLst>
              <a:ext uri="{FF2B5EF4-FFF2-40B4-BE49-F238E27FC236}">
                <a16:creationId xmlns:a16="http://schemas.microsoft.com/office/drawing/2014/main" id="{CD445120-E497-4EEE-B178-86EE560571D5}"/>
              </a:ext>
            </a:extLst>
          </p:cNvPr>
          <p:cNvSpPr txBox="1">
            <a:spLocks/>
          </p:cNvSpPr>
          <p:nvPr/>
        </p:nvSpPr>
        <p:spPr>
          <a:xfrm>
            <a:off x="1493782" y="3515392"/>
            <a:ext cx="9156237" cy="8490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>
                <a:solidFill>
                  <a:srgbClr val="287D2C"/>
                </a:solidFill>
              </a:rPr>
              <a:t>US Citizen </a:t>
            </a:r>
            <a:r>
              <a:rPr lang="en-US" dirty="0">
                <a:solidFill>
                  <a:srgbClr val="287D2C"/>
                </a:solidFill>
                <a:ea typeface="+mn-lt"/>
                <a:cs typeface="+mn-lt"/>
              </a:rPr>
              <a:t>will</a:t>
            </a:r>
            <a:r>
              <a:rPr lang="en-US" dirty="0">
                <a:solidFill>
                  <a:srgbClr val="287D2C"/>
                </a:solidFill>
              </a:rPr>
              <a:t> complete a W9, link:  </a:t>
            </a:r>
            <a:r>
              <a:rPr lang="en-US" dirty="0">
                <a:solidFill>
                  <a:srgbClr val="287D2C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https://www.irs.gov/pub/irs-pdf/fw9.pdf</a:t>
            </a:r>
            <a:r>
              <a:rPr lang="en-US" dirty="0">
                <a:solidFill>
                  <a:srgbClr val="287D2C"/>
                </a:solidFill>
                <a:ea typeface="+mn-lt"/>
                <a:cs typeface="+mn-lt"/>
              </a:rPr>
              <a:t>;</a:t>
            </a:r>
            <a:r>
              <a:rPr lang="en-US" dirty="0">
                <a:solidFill>
                  <a:srgbClr val="287D2C"/>
                </a:solidFill>
              </a:rPr>
              <a:t>   If the person is a foreign person have them complete a W-8Ben, here is a link: </a:t>
            </a:r>
            <a:r>
              <a:rPr lang="en-US" dirty="0">
                <a:solidFill>
                  <a:srgbClr val="287D2C"/>
                </a:solidFill>
                <a:ea typeface="+mn-lt"/>
                <a:cs typeface="+mn-lt"/>
              </a:rPr>
              <a:t>https://www.irs.gov/pub/irs-pdf/fw8ben.pdf</a:t>
            </a:r>
          </a:p>
        </p:txBody>
      </p:sp>
      <p:sp>
        <p:nvSpPr>
          <p:cNvPr id="6" name="Content Placeholder 13">
            <a:extLst>
              <a:ext uri="{FF2B5EF4-FFF2-40B4-BE49-F238E27FC236}">
                <a16:creationId xmlns:a16="http://schemas.microsoft.com/office/drawing/2014/main" id="{58B80955-5CDF-40D1-A444-23C17D114CD1}"/>
              </a:ext>
            </a:extLst>
          </p:cNvPr>
          <p:cNvSpPr txBox="1">
            <a:spLocks/>
          </p:cNvSpPr>
          <p:nvPr/>
        </p:nvSpPr>
        <p:spPr>
          <a:xfrm>
            <a:off x="1493781" y="4444297"/>
            <a:ext cx="9144000" cy="5429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>
                <a:solidFill>
                  <a:srgbClr val="287D2C"/>
                </a:solidFill>
                <a:ea typeface="+mn-lt"/>
                <a:cs typeface="+mn-lt"/>
              </a:rPr>
              <a:t>If the person is a foreign person, have them complete the </a:t>
            </a:r>
            <a:r>
              <a:rPr lang="en-US" b="1">
                <a:solidFill>
                  <a:srgbClr val="287D2C"/>
                </a:solidFill>
                <a:ea typeface="+mn-lt"/>
                <a:cs typeface="+mn-lt"/>
              </a:rPr>
              <a:t>Non-Resident Alien Personal Services Contract</a:t>
            </a:r>
            <a:r>
              <a:rPr lang="en-US">
                <a:solidFill>
                  <a:srgbClr val="287D2C"/>
                </a:solidFill>
                <a:ea typeface="+mn-lt"/>
                <a:cs typeface="+mn-lt"/>
              </a:rPr>
              <a:t>, here is a link:  https://ctlr.msu.edu/Download.aspx?id=Travel</a:t>
            </a:r>
          </a:p>
          <a:p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2" name="Content Placeholder 13">
            <a:extLst>
              <a:ext uri="{FF2B5EF4-FFF2-40B4-BE49-F238E27FC236}">
                <a16:creationId xmlns:a16="http://schemas.microsoft.com/office/drawing/2014/main" id="{F1583C13-7F31-4912-A282-E7055EB86249}"/>
              </a:ext>
            </a:extLst>
          </p:cNvPr>
          <p:cNvSpPr txBox="1">
            <a:spLocks/>
          </p:cNvSpPr>
          <p:nvPr/>
        </p:nvSpPr>
        <p:spPr>
          <a:xfrm>
            <a:off x="1493513" y="3157466"/>
            <a:ext cx="9321405" cy="3459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>
                <a:solidFill>
                  <a:srgbClr val="287D2C"/>
                </a:solidFill>
              </a:rPr>
              <a:t>Total $ amount of the honoraria, if $2500 and over, see "Payments over $2500"</a:t>
            </a:r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8" name="Content Placeholder 13">
            <a:extLst>
              <a:ext uri="{FF2B5EF4-FFF2-40B4-BE49-F238E27FC236}">
                <a16:creationId xmlns:a16="http://schemas.microsoft.com/office/drawing/2014/main" id="{340C455E-0092-47CA-8BD1-BBB58CABA39C}"/>
              </a:ext>
            </a:extLst>
          </p:cNvPr>
          <p:cNvSpPr txBox="1">
            <a:spLocks/>
          </p:cNvSpPr>
          <p:nvPr/>
        </p:nvSpPr>
        <p:spPr>
          <a:xfrm>
            <a:off x="1493782" y="5044718"/>
            <a:ext cx="9144000" cy="5720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12" name="Content Placeholder 13">
            <a:extLst>
              <a:ext uri="{FF2B5EF4-FFF2-40B4-BE49-F238E27FC236}">
                <a16:creationId xmlns:a16="http://schemas.microsoft.com/office/drawing/2014/main" id="{76C7AC0A-F386-4DD3-B460-0F3E75312369}"/>
              </a:ext>
            </a:extLst>
          </p:cNvPr>
          <p:cNvSpPr txBox="1">
            <a:spLocks/>
          </p:cNvSpPr>
          <p:nvPr/>
        </p:nvSpPr>
        <p:spPr>
          <a:xfrm>
            <a:off x="1479465" y="4984768"/>
            <a:ext cx="9164871" cy="49254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>
                <a:solidFill>
                  <a:srgbClr val="287D2C"/>
                </a:solidFill>
              </a:rPr>
              <a:t>Leadership to send their approval to pay in the email and copy the faculty advisor to make them aware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Content Placeholder 13">
            <a:extLst>
              <a:ext uri="{FF2B5EF4-FFF2-40B4-BE49-F238E27FC236}">
                <a16:creationId xmlns:a16="http://schemas.microsoft.com/office/drawing/2014/main" id="{1E883363-418F-4635-8CF0-8E09E599071E}"/>
              </a:ext>
            </a:extLst>
          </p:cNvPr>
          <p:cNvSpPr txBox="1">
            <a:spLocks/>
          </p:cNvSpPr>
          <p:nvPr/>
        </p:nvSpPr>
        <p:spPr>
          <a:xfrm>
            <a:off x="1475584" y="5474856"/>
            <a:ext cx="9154436" cy="93736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>
                <a:solidFill>
                  <a:srgbClr val="287D2C"/>
                </a:solidFill>
              </a:rPr>
              <a:t>Example email:  Subject line:  Please pay </a:t>
            </a:r>
            <a:r>
              <a:rPr lang="en-US" u="sng">
                <a:solidFill>
                  <a:srgbClr val="287D2C"/>
                </a:solidFill>
              </a:rPr>
              <a:t>Name</a:t>
            </a:r>
            <a:r>
              <a:rPr lang="en-US">
                <a:solidFill>
                  <a:srgbClr val="287D2C"/>
                </a:solidFill>
              </a:rPr>
              <a:t> an honorarium.  Content:  Please pay </a:t>
            </a:r>
            <a:r>
              <a:rPr lang="en-US" u="sng">
                <a:solidFill>
                  <a:srgbClr val="287D2C"/>
                </a:solidFill>
              </a:rPr>
              <a:t>name</a:t>
            </a:r>
            <a:r>
              <a:rPr lang="en-US">
                <a:solidFill>
                  <a:srgbClr val="287D2C"/>
                </a:solidFill>
              </a:rPr>
              <a:t> in the amount of </a:t>
            </a:r>
            <a:r>
              <a:rPr lang="en-US" u="sng">
                <a:solidFill>
                  <a:srgbClr val="287D2C"/>
                </a:solidFill>
              </a:rPr>
              <a:t>$ amount</a:t>
            </a:r>
            <a:r>
              <a:rPr lang="en-US">
                <a:solidFill>
                  <a:srgbClr val="287D2C"/>
                </a:solidFill>
              </a:rPr>
              <a:t>.  Included is the </a:t>
            </a:r>
            <a:r>
              <a:rPr lang="en-US" u="sng">
                <a:solidFill>
                  <a:srgbClr val="287D2C"/>
                </a:solidFill>
              </a:rPr>
              <a:t>Honoraria/Speaker/Performer Checklist or Non-Resident Alient Personal Services Contract</a:t>
            </a:r>
            <a:r>
              <a:rPr lang="en-US">
                <a:solidFill>
                  <a:srgbClr val="287D2C"/>
                </a:solidFill>
              </a:rPr>
              <a:t>.  This is the </a:t>
            </a:r>
            <a:r>
              <a:rPr lang="en-US" u="sng">
                <a:solidFill>
                  <a:srgbClr val="287D2C"/>
                </a:solidFill>
              </a:rPr>
              <a:t>speakers for our ILR Symposium</a:t>
            </a:r>
            <a:r>
              <a:rPr lang="en-US" dirty="0">
                <a:solidFill>
                  <a:srgbClr val="287D2C"/>
                </a:solidFill>
              </a:rPr>
              <a:t>.</a:t>
            </a:r>
            <a:endParaRPr lang="en-US" dirty="0">
              <a:solidFill>
                <a:srgbClr val="287D2C"/>
              </a:solidFill>
              <a:ea typeface="+mn-lt"/>
              <a:cs typeface="+mn-lt"/>
            </a:endParaRPr>
          </a:p>
          <a:p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4AEADFAD-6979-415D-A3CE-A09B82EB2410}"/>
              </a:ext>
            </a:extLst>
          </p:cNvPr>
          <p:cNvSpPr txBox="1">
            <a:spLocks/>
          </p:cNvSpPr>
          <p:nvPr/>
        </p:nvSpPr>
        <p:spPr>
          <a:xfrm>
            <a:off x="1489925" y="2272567"/>
            <a:ext cx="9325008" cy="3732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>
                <a:solidFill>
                  <a:srgbClr val="287D2C"/>
                </a:solidFill>
              </a:rPr>
              <a:t>Business purpose</a:t>
            </a:r>
          </a:p>
        </p:txBody>
      </p:sp>
    </p:spTree>
    <p:extLst>
      <p:ext uri="{BB962C8B-B14F-4D97-AF65-F5344CB8AC3E}">
        <p14:creationId xmlns:p14="http://schemas.microsoft.com/office/powerpoint/2010/main" val="364867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/>
      <p:bldP spid="3" grpId="0"/>
      <p:bldP spid="6" grpId="0"/>
      <p:bldP spid="2" grpId="0"/>
      <p:bldP spid="12" grpId="0"/>
      <p:bldP spid="18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10239739" cy="1020762"/>
          </a:xfrm>
        </p:spPr>
        <p:txBody>
          <a:bodyPr/>
          <a:lstStyle/>
          <a:p>
            <a:r>
              <a:rPr lang="en-US" dirty="0"/>
              <a:t>Gifts and Gift Card Purchases: 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5720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287D2C"/>
                </a:solidFill>
              </a:rPr>
              <a:t>Send an email to </a:t>
            </a:r>
            <a:r>
              <a:rPr lang="en-US" dirty="0">
                <a:solidFill>
                  <a:srgbClr val="287D2C"/>
                </a:solidFill>
                <a:hlinkClick r:id="rId2"/>
              </a:rPr>
              <a:t>sbassett@msu.edu</a:t>
            </a:r>
            <a:r>
              <a:rPr lang="en-US">
                <a:solidFill>
                  <a:srgbClr val="287D2C"/>
                </a:solidFill>
              </a:rPr>
              <a:t>, include:</a:t>
            </a:r>
          </a:p>
        </p:txBody>
      </p:sp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CCF588F7-4136-458E-A222-CF818D7B3D6B}"/>
              </a:ext>
            </a:extLst>
          </p:cNvPr>
          <p:cNvSpPr txBox="1">
            <a:spLocks/>
          </p:cNvSpPr>
          <p:nvPr/>
        </p:nvSpPr>
        <p:spPr>
          <a:xfrm>
            <a:off x="1518169" y="2474934"/>
            <a:ext cx="9373583" cy="5198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>
                <a:solidFill>
                  <a:srgbClr val="287D2C"/>
                </a:solidFill>
              </a:rPr>
              <a:t>A digital copy of the receipt to reimburse or invoice</a:t>
            </a:r>
          </a:p>
        </p:txBody>
      </p:sp>
      <p:sp>
        <p:nvSpPr>
          <p:cNvPr id="5" name="Content Placeholder 13">
            <a:extLst>
              <a:ext uri="{FF2B5EF4-FFF2-40B4-BE49-F238E27FC236}">
                <a16:creationId xmlns:a16="http://schemas.microsoft.com/office/drawing/2014/main" id="{50F665DE-B1D2-4D3C-A16E-12F051DB7F83}"/>
              </a:ext>
            </a:extLst>
          </p:cNvPr>
          <p:cNvSpPr txBox="1">
            <a:spLocks/>
          </p:cNvSpPr>
          <p:nvPr/>
        </p:nvSpPr>
        <p:spPr>
          <a:xfrm>
            <a:off x="1508098" y="2995424"/>
            <a:ext cx="9144000" cy="5720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>
                <a:solidFill>
                  <a:srgbClr val="287D2C"/>
                </a:solidFill>
              </a:rPr>
              <a:t>Business purpose for the gift</a:t>
            </a:r>
            <a:endParaRPr lang="en-US" dirty="0"/>
          </a:p>
        </p:txBody>
      </p:sp>
      <p:sp>
        <p:nvSpPr>
          <p:cNvPr id="7" name="Content Placeholder 13">
            <a:extLst>
              <a:ext uri="{FF2B5EF4-FFF2-40B4-BE49-F238E27FC236}">
                <a16:creationId xmlns:a16="http://schemas.microsoft.com/office/drawing/2014/main" id="{CDEE5E3F-53E0-4850-9938-03CA428B60E4}"/>
              </a:ext>
            </a:extLst>
          </p:cNvPr>
          <p:cNvSpPr txBox="1">
            <a:spLocks/>
          </p:cNvSpPr>
          <p:nvPr/>
        </p:nvSpPr>
        <p:spPr>
          <a:xfrm>
            <a:off x="1497678" y="3516549"/>
            <a:ext cx="9144000" cy="5720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Content Placeholder 13">
            <a:extLst>
              <a:ext uri="{FF2B5EF4-FFF2-40B4-BE49-F238E27FC236}">
                <a16:creationId xmlns:a16="http://schemas.microsoft.com/office/drawing/2014/main" id="{CD445120-E497-4EEE-B178-86EE560571D5}"/>
              </a:ext>
            </a:extLst>
          </p:cNvPr>
          <p:cNvSpPr txBox="1">
            <a:spLocks/>
          </p:cNvSpPr>
          <p:nvPr/>
        </p:nvSpPr>
        <p:spPr>
          <a:xfrm>
            <a:off x="1493781" y="4012891"/>
            <a:ext cx="9144000" cy="4572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>
                <a:solidFill>
                  <a:srgbClr val="287D2C"/>
                </a:solidFill>
              </a:rPr>
              <a:t>Invoice number if a vendor payment, W9 if not a current vendor, check with me first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13">
            <a:extLst>
              <a:ext uri="{FF2B5EF4-FFF2-40B4-BE49-F238E27FC236}">
                <a16:creationId xmlns:a16="http://schemas.microsoft.com/office/drawing/2014/main" id="{58B80955-5CDF-40D1-A444-23C17D114CD1}"/>
              </a:ext>
            </a:extLst>
          </p:cNvPr>
          <p:cNvSpPr txBox="1">
            <a:spLocks/>
          </p:cNvSpPr>
          <p:nvPr/>
        </p:nvSpPr>
        <p:spPr>
          <a:xfrm>
            <a:off x="1493781" y="4440102"/>
            <a:ext cx="9144000" cy="51983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>
                <a:solidFill>
                  <a:srgbClr val="287D2C"/>
                </a:solidFill>
                <a:ea typeface="+mn-lt"/>
                <a:cs typeface="+mn-lt"/>
              </a:rPr>
              <a:t>Name of the recipient, date purchased, date given, business purpose. If multiple recipients do a table.  </a:t>
            </a:r>
            <a:r>
              <a:rPr lang="en-US" b="1" dirty="0">
                <a:solidFill>
                  <a:srgbClr val="287D2C"/>
                </a:solidFill>
                <a:ea typeface="+mn-lt"/>
                <a:cs typeface="+mn-lt"/>
              </a:rPr>
              <a:t>Note:  Gift cards must be used within 2 weeks of purchase.</a:t>
            </a:r>
            <a:endParaRPr lang="en-US" b="1">
              <a:solidFill>
                <a:srgbClr val="FFFFFF"/>
              </a:solidFill>
              <a:ea typeface="+mn-lt"/>
              <a:cs typeface="+mn-lt"/>
            </a:endParaRPr>
          </a:p>
          <a:p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2" name="Content Placeholder 13">
            <a:extLst>
              <a:ext uri="{FF2B5EF4-FFF2-40B4-BE49-F238E27FC236}">
                <a16:creationId xmlns:a16="http://schemas.microsoft.com/office/drawing/2014/main" id="{F1583C13-7F31-4912-A282-E7055EB86249}"/>
              </a:ext>
            </a:extLst>
          </p:cNvPr>
          <p:cNvSpPr txBox="1">
            <a:spLocks/>
          </p:cNvSpPr>
          <p:nvPr/>
        </p:nvSpPr>
        <p:spPr>
          <a:xfrm>
            <a:off x="1493513" y="3513023"/>
            <a:ext cx="9321405" cy="4050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>
                <a:solidFill>
                  <a:srgbClr val="287D2C"/>
                </a:solidFill>
              </a:rPr>
              <a:t>$ amount – gifts should be for under $100</a:t>
            </a:r>
          </a:p>
        </p:txBody>
      </p:sp>
      <p:sp>
        <p:nvSpPr>
          <p:cNvPr id="8" name="Content Placeholder 13">
            <a:extLst>
              <a:ext uri="{FF2B5EF4-FFF2-40B4-BE49-F238E27FC236}">
                <a16:creationId xmlns:a16="http://schemas.microsoft.com/office/drawing/2014/main" id="{340C455E-0092-47CA-8BD1-BBB58CABA39C}"/>
              </a:ext>
            </a:extLst>
          </p:cNvPr>
          <p:cNvSpPr txBox="1">
            <a:spLocks/>
          </p:cNvSpPr>
          <p:nvPr/>
        </p:nvSpPr>
        <p:spPr>
          <a:xfrm>
            <a:off x="1493782" y="5044718"/>
            <a:ext cx="9144000" cy="5720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12" name="Content Placeholder 13">
            <a:extLst>
              <a:ext uri="{FF2B5EF4-FFF2-40B4-BE49-F238E27FC236}">
                <a16:creationId xmlns:a16="http://schemas.microsoft.com/office/drawing/2014/main" id="{76C7AC0A-F386-4DD3-B460-0F3E75312369}"/>
              </a:ext>
            </a:extLst>
          </p:cNvPr>
          <p:cNvSpPr txBox="1">
            <a:spLocks/>
          </p:cNvSpPr>
          <p:nvPr/>
        </p:nvSpPr>
        <p:spPr>
          <a:xfrm>
            <a:off x="1479465" y="4957479"/>
            <a:ext cx="9164871" cy="4363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>
                <a:solidFill>
                  <a:srgbClr val="287D2C"/>
                </a:solidFill>
              </a:rPr>
              <a:t>State your approval for the payment and copy faculty advisor on email to make them aware</a:t>
            </a:r>
            <a:endParaRPr lang="en-US">
              <a:ea typeface="+mn-lt"/>
              <a:cs typeface="+mn-lt"/>
            </a:endParaRPr>
          </a:p>
          <a:p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18" name="Content Placeholder 13">
            <a:extLst>
              <a:ext uri="{FF2B5EF4-FFF2-40B4-BE49-F238E27FC236}">
                <a16:creationId xmlns:a16="http://schemas.microsoft.com/office/drawing/2014/main" id="{1E883363-418F-4635-8CF0-8E09E599071E}"/>
              </a:ext>
            </a:extLst>
          </p:cNvPr>
          <p:cNvSpPr txBox="1">
            <a:spLocks/>
          </p:cNvSpPr>
          <p:nvPr/>
        </p:nvSpPr>
        <p:spPr>
          <a:xfrm>
            <a:off x="1475584" y="5391350"/>
            <a:ext cx="9154436" cy="102087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just"/>
            <a:r>
              <a:rPr lang="en-US" dirty="0">
                <a:solidFill>
                  <a:srgbClr val="287D2C"/>
                </a:solidFill>
              </a:rPr>
              <a:t>Example email:  Subject line:  Please pay </a:t>
            </a:r>
            <a:r>
              <a:rPr lang="en-US" u="sng" dirty="0">
                <a:solidFill>
                  <a:srgbClr val="287D2C"/>
                </a:solidFill>
              </a:rPr>
              <a:t>name</a:t>
            </a:r>
            <a:r>
              <a:rPr lang="en-US" dirty="0">
                <a:solidFill>
                  <a:srgbClr val="287D2C"/>
                </a:solidFill>
              </a:rPr>
              <a:t>.  Content:  Please pay </a:t>
            </a:r>
            <a:r>
              <a:rPr lang="en-US" u="sng" dirty="0">
                <a:solidFill>
                  <a:srgbClr val="287D2C"/>
                </a:solidFill>
              </a:rPr>
              <a:t>name</a:t>
            </a:r>
            <a:r>
              <a:rPr lang="en-US" dirty="0">
                <a:solidFill>
                  <a:srgbClr val="287D2C"/>
                </a:solidFill>
              </a:rPr>
              <a:t> for Cite Checkers gift cards purchase in the amount of </a:t>
            </a:r>
            <a:r>
              <a:rPr lang="en-US" u="sng" dirty="0">
                <a:solidFill>
                  <a:srgbClr val="287D2C"/>
                </a:solidFill>
              </a:rPr>
              <a:t>dollar amount</a:t>
            </a:r>
            <a:r>
              <a:rPr lang="en-US" dirty="0">
                <a:solidFill>
                  <a:srgbClr val="287D2C"/>
                </a:solidFill>
              </a:rPr>
              <a:t>. Please see attached receipt and name (s) of recipient (s).  The purpose is to give out Cite Checker awards for the Reviews.</a:t>
            </a:r>
          </a:p>
        </p:txBody>
      </p:sp>
    </p:spTree>
    <p:extLst>
      <p:ext uri="{BB962C8B-B14F-4D97-AF65-F5344CB8AC3E}">
        <p14:creationId xmlns:p14="http://schemas.microsoft.com/office/powerpoint/2010/main" val="339861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" grpId="0"/>
      <p:bldP spid="5" grpId="0"/>
      <p:bldP spid="3" grpId="0"/>
      <p:bldP spid="6" grpId="0"/>
      <p:bldP spid="2" grpId="0"/>
      <p:bldP spid="12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10239739" cy="1020762"/>
          </a:xfrm>
        </p:spPr>
        <p:txBody>
          <a:bodyPr/>
          <a:lstStyle/>
          <a:p>
            <a:r>
              <a:rPr lang="en-US" dirty="0"/>
              <a:t>IT Related purchases: 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572022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>
                <a:solidFill>
                  <a:srgbClr val="287D2C"/>
                </a:solidFill>
              </a:rPr>
              <a:t>If you are purchasing a computer or some hardware, work with Tech Services:   </a:t>
            </a:r>
            <a:r>
              <a:rPr lang="en-US" dirty="0">
                <a:ea typeface="+mn-lt"/>
                <a:cs typeface="+mn-lt"/>
              </a:rPr>
              <a:t>dcltech@law.msu.edu</a:t>
            </a:r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3" name="Content Placeholder 13">
            <a:extLst>
              <a:ext uri="{FF2B5EF4-FFF2-40B4-BE49-F238E27FC236}">
                <a16:creationId xmlns:a16="http://schemas.microsoft.com/office/drawing/2014/main" id="{CD445120-E497-4EEE-B178-86EE560571D5}"/>
              </a:ext>
            </a:extLst>
          </p:cNvPr>
          <p:cNvSpPr txBox="1">
            <a:spLocks/>
          </p:cNvSpPr>
          <p:nvPr/>
        </p:nvSpPr>
        <p:spPr>
          <a:xfrm>
            <a:off x="1493781" y="2478452"/>
            <a:ext cx="9144000" cy="4258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287D2C"/>
                </a:solidFill>
              </a:rPr>
              <a:t>See next page for other IT related purchases</a:t>
            </a:r>
          </a:p>
        </p:txBody>
      </p:sp>
    </p:spTree>
    <p:extLst>
      <p:ext uri="{BB962C8B-B14F-4D97-AF65-F5344CB8AC3E}">
        <p14:creationId xmlns:p14="http://schemas.microsoft.com/office/powerpoint/2010/main" val="429143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10239739" cy="1020762"/>
          </a:xfrm>
        </p:spPr>
        <p:txBody>
          <a:bodyPr/>
          <a:lstStyle/>
          <a:p>
            <a:r>
              <a:rPr lang="en-US" dirty="0"/>
              <a:t>IT Related Purchases: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5720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287D2C"/>
                </a:solidFill>
              </a:rPr>
              <a:t>Send an email to </a:t>
            </a:r>
            <a:r>
              <a:rPr lang="en-US" dirty="0">
                <a:solidFill>
                  <a:srgbClr val="287D2C"/>
                </a:solidFill>
                <a:hlinkClick r:id="rId2"/>
              </a:rPr>
              <a:t>sbassett@msu.edu</a:t>
            </a:r>
            <a:r>
              <a:rPr lang="en-US">
                <a:solidFill>
                  <a:srgbClr val="287D2C"/>
                </a:solidFill>
              </a:rPr>
              <a:t>, include:</a:t>
            </a:r>
          </a:p>
        </p:txBody>
      </p:sp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CCF588F7-4136-458E-A222-CF818D7B3D6B}"/>
              </a:ext>
            </a:extLst>
          </p:cNvPr>
          <p:cNvSpPr txBox="1">
            <a:spLocks/>
          </p:cNvSpPr>
          <p:nvPr/>
        </p:nvSpPr>
        <p:spPr>
          <a:xfrm>
            <a:off x="1518169" y="2473126"/>
            <a:ext cx="9373583" cy="52764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>
                <a:solidFill>
                  <a:srgbClr val="287D2C"/>
                </a:solidFill>
              </a:rPr>
              <a:t>Invoice</a:t>
            </a:r>
            <a:r>
              <a:rPr lang="en-US" dirty="0">
                <a:solidFill>
                  <a:srgbClr val="287D2C"/>
                </a:solidFill>
                <a:ea typeface="+mn-lt"/>
                <a:cs typeface="+mn-lt"/>
              </a:rPr>
              <a:t> </a:t>
            </a:r>
            <a:r>
              <a:rPr lang="en-US" dirty="0">
                <a:solidFill>
                  <a:srgbClr val="287D2C"/>
                </a:solidFill>
              </a:rPr>
              <a:t>or quote.  </a:t>
            </a:r>
            <a:r>
              <a:rPr lang="en-US" b="1" u="sng" dirty="0">
                <a:solidFill>
                  <a:srgbClr val="287D2C"/>
                </a:solidFill>
              </a:rPr>
              <a:t>DO NOT RENEW OR START A ONLINE APPLICATION OR ANY APPLICATION UNTIL YOU TALK TO ME.</a:t>
            </a:r>
            <a:endParaRPr lang="en-US" b="1" u="sng" dirty="0"/>
          </a:p>
        </p:txBody>
      </p:sp>
      <p:sp>
        <p:nvSpPr>
          <p:cNvPr id="5" name="Content Placeholder 13">
            <a:extLst>
              <a:ext uri="{FF2B5EF4-FFF2-40B4-BE49-F238E27FC236}">
                <a16:creationId xmlns:a16="http://schemas.microsoft.com/office/drawing/2014/main" id="{50F665DE-B1D2-4D3C-A16E-12F051DB7F83}"/>
              </a:ext>
            </a:extLst>
          </p:cNvPr>
          <p:cNvSpPr txBox="1">
            <a:spLocks/>
          </p:cNvSpPr>
          <p:nvPr/>
        </p:nvSpPr>
        <p:spPr>
          <a:xfrm>
            <a:off x="1495860" y="2995424"/>
            <a:ext cx="9156238" cy="3638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>
                <a:solidFill>
                  <a:srgbClr val="287D2C"/>
                </a:solidFill>
              </a:rPr>
              <a:t>Business purpose</a:t>
            </a:r>
            <a:endParaRPr lang="en-US"/>
          </a:p>
        </p:txBody>
      </p:sp>
      <p:sp>
        <p:nvSpPr>
          <p:cNvPr id="7" name="Content Placeholder 13">
            <a:extLst>
              <a:ext uri="{FF2B5EF4-FFF2-40B4-BE49-F238E27FC236}">
                <a16:creationId xmlns:a16="http://schemas.microsoft.com/office/drawing/2014/main" id="{CDEE5E3F-53E0-4850-9938-03CA428B60E4}"/>
              </a:ext>
            </a:extLst>
          </p:cNvPr>
          <p:cNvSpPr txBox="1">
            <a:spLocks/>
          </p:cNvSpPr>
          <p:nvPr/>
        </p:nvSpPr>
        <p:spPr>
          <a:xfrm>
            <a:off x="1497678" y="3516549"/>
            <a:ext cx="9144000" cy="5720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Content Placeholder 13">
            <a:extLst>
              <a:ext uri="{FF2B5EF4-FFF2-40B4-BE49-F238E27FC236}">
                <a16:creationId xmlns:a16="http://schemas.microsoft.com/office/drawing/2014/main" id="{CD445120-E497-4EEE-B178-86EE560571D5}"/>
              </a:ext>
            </a:extLst>
          </p:cNvPr>
          <p:cNvSpPr txBox="1">
            <a:spLocks/>
          </p:cNvSpPr>
          <p:nvPr/>
        </p:nvSpPr>
        <p:spPr>
          <a:xfrm>
            <a:off x="1493782" y="3980756"/>
            <a:ext cx="9156237" cy="3837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>
                <a:solidFill>
                  <a:srgbClr val="287D2C"/>
                </a:solidFill>
              </a:rPr>
              <a:t>Vendor name and W9: </a:t>
            </a:r>
            <a:r>
              <a:rPr lang="en-US" dirty="0">
                <a:solidFill>
                  <a:srgbClr val="287D2C"/>
                </a:solidFill>
                <a:ea typeface="+mn-lt"/>
                <a:cs typeface="+mn-lt"/>
              </a:rPr>
              <a:t>https://www.irs.gov/pub/irs-pdf/fw9.pdf</a:t>
            </a:r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2" name="Content Placeholder 13">
            <a:extLst>
              <a:ext uri="{FF2B5EF4-FFF2-40B4-BE49-F238E27FC236}">
                <a16:creationId xmlns:a16="http://schemas.microsoft.com/office/drawing/2014/main" id="{F1583C13-7F31-4912-A282-E7055EB86249}"/>
              </a:ext>
            </a:extLst>
          </p:cNvPr>
          <p:cNvSpPr txBox="1">
            <a:spLocks/>
          </p:cNvSpPr>
          <p:nvPr/>
        </p:nvSpPr>
        <p:spPr>
          <a:xfrm>
            <a:off x="1493513" y="3513023"/>
            <a:ext cx="9321405" cy="3560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>
                <a:solidFill>
                  <a:srgbClr val="287D2C"/>
                </a:solidFill>
              </a:rPr>
              <a:t>$ amount</a:t>
            </a:r>
          </a:p>
        </p:txBody>
      </p:sp>
      <p:sp>
        <p:nvSpPr>
          <p:cNvPr id="8" name="Content Placeholder 13">
            <a:extLst>
              <a:ext uri="{FF2B5EF4-FFF2-40B4-BE49-F238E27FC236}">
                <a16:creationId xmlns:a16="http://schemas.microsoft.com/office/drawing/2014/main" id="{340C455E-0092-47CA-8BD1-BBB58CABA39C}"/>
              </a:ext>
            </a:extLst>
          </p:cNvPr>
          <p:cNvSpPr txBox="1">
            <a:spLocks/>
          </p:cNvSpPr>
          <p:nvPr/>
        </p:nvSpPr>
        <p:spPr>
          <a:xfrm>
            <a:off x="1493782" y="5044718"/>
            <a:ext cx="9144000" cy="5720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12" name="Content Placeholder 13">
            <a:extLst>
              <a:ext uri="{FF2B5EF4-FFF2-40B4-BE49-F238E27FC236}">
                <a16:creationId xmlns:a16="http://schemas.microsoft.com/office/drawing/2014/main" id="{76C7AC0A-F386-4DD3-B460-0F3E75312369}"/>
              </a:ext>
            </a:extLst>
          </p:cNvPr>
          <p:cNvSpPr txBox="1">
            <a:spLocks/>
          </p:cNvSpPr>
          <p:nvPr/>
        </p:nvSpPr>
        <p:spPr>
          <a:xfrm>
            <a:off x="1479465" y="4369841"/>
            <a:ext cx="9164871" cy="49254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>
                <a:solidFill>
                  <a:srgbClr val="287D2C"/>
                </a:solidFill>
              </a:rPr>
              <a:t>Leadership to send their approval to pay in the email and copy the faculty advisor to make them aware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Content Placeholder 13">
            <a:extLst>
              <a:ext uri="{FF2B5EF4-FFF2-40B4-BE49-F238E27FC236}">
                <a16:creationId xmlns:a16="http://schemas.microsoft.com/office/drawing/2014/main" id="{1E883363-418F-4635-8CF0-8E09E599071E}"/>
              </a:ext>
            </a:extLst>
          </p:cNvPr>
          <p:cNvSpPr txBox="1">
            <a:spLocks/>
          </p:cNvSpPr>
          <p:nvPr/>
        </p:nvSpPr>
        <p:spPr>
          <a:xfrm>
            <a:off x="1475584" y="5328718"/>
            <a:ext cx="9154436" cy="10835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>
                <a:solidFill>
                  <a:srgbClr val="287D2C"/>
                </a:solidFill>
              </a:rPr>
              <a:t>Example email:  Subject line:  Please Reimburse </a:t>
            </a:r>
            <a:r>
              <a:rPr lang="en-US" u="sng" dirty="0">
                <a:solidFill>
                  <a:srgbClr val="287D2C"/>
                </a:solidFill>
              </a:rPr>
              <a:t>Name</a:t>
            </a:r>
            <a:r>
              <a:rPr lang="en-US" dirty="0">
                <a:solidFill>
                  <a:srgbClr val="287D2C"/>
                </a:solidFill>
              </a:rPr>
              <a:t>.  Content:  Please pay </a:t>
            </a:r>
            <a:r>
              <a:rPr lang="en-US" u="sng" dirty="0">
                <a:solidFill>
                  <a:srgbClr val="287D2C"/>
                </a:solidFill>
              </a:rPr>
              <a:t>name</a:t>
            </a:r>
            <a:r>
              <a:rPr lang="en-US" dirty="0">
                <a:solidFill>
                  <a:srgbClr val="287D2C"/>
                </a:solidFill>
              </a:rPr>
              <a:t> in the amount of </a:t>
            </a:r>
            <a:r>
              <a:rPr lang="en-US" u="sng" dirty="0">
                <a:solidFill>
                  <a:srgbClr val="287D2C"/>
                </a:solidFill>
              </a:rPr>
              <a:t>$ amount</a:t>
            </a:r>
            <a:r>
              <a:rPr lang="en-US" dirty="0">
                <a:solidFill>
                  <a:srgbClr val="287D2C"/>
                </a:solidFill>
              </a:rPr>
              <a:t>.  Please see attached </a:t>
            </a:r>
            <a:r>
              <a:rPr lang="en-US" u="sng" dirty="0">
                <a:solidFill>
                  <a:srgbClr val="287D2C"/>
                </a:solidFill>
              </a:rPr>
              <a:t>invoice or quote</a:t>
            </a:r>
            <a:r>
              <a:rPr lang="en-US" dirty="0">
                <a:solidFill>
                  <a:srgbClr val="287D2C"/>
                </a:solidFill>
              </a:rPr>
              <a:t>, also included is the IT Readiness Questionnaire PDF .  This is the </a:t>
            </a:r>
            <a:r>
              <a:rPr lang="en-US" u="sng" dirty="0">
                <a:solidFill>
                  <a:srgbClr val="287D2C"/>
                </a:solidFill>
              </a:rPr>
              <a:t>renewal for website maitenance</a:t>
            </a:r>
            <a:r>
              <a:rPr lang="en-US" dirty="0">
                <a:solidFill>
                  <a:srgbClr val="287D2C"/>
                </a:solidFill>
              </a:rPr>
              <a:t>.</a:t>
            </a:r>
            <a:endParaRPr lang="en-US">
              <a:solidFill>
                <a:srgbClr val="287D2C"/>
              </a:solidFill>
              <a:ea typeface="+mn-lt"/>
              <a:cs typeface="+mn-lt"/>
            </a:endParaRPr>
          </a:p>
          <a:p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15" name="Content Placeholder 13">
            <a:extLst>
              <a:ext uri="{FF2B5EF4-FFF2-40B4-BE49-F238E27FC236}">
                <a16:creationId xmlns:a16="http://schemas.microsoft.com/office/drawing/2014/main" id="{B761CDB6-1E50-459A-A8E4-9E60B02C728F}"/>
              </a:ext>
            </a:extLst>
          </p:cNvPr>
          <p:cNvSpPr txBox="1">
            <a:spLocks/>
          </p:cNvSpPr>
          <p:nvPr/>
        </p:nvSpPr>
        <p:spPr>
          <a:xfrm>
            <a:off x="1480125" y="4818672"/>
            <a:ext cx="9175307" cy="49254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>
                <a:solidFill>
                  <a:srgbClr val="287D2C"/>
                </a:solidFill>
              </a:rPr>
              <a:t>IT Readiness Qualtronics Questionnaire:  </a:t>
            </a:r>
            <a:r>
              <a:rPr lang="en-US" dirty="0">
                <a:solidFill>
                  <a:srgbClr val="287D2C"/>
                </a:solidFill>
                <a:ea typeface="+mn-lt"/>
                <a:cs typeface="+mn-lt"/>
              </a:rPr>
              <a:t>https://upl.msu.edu/procurement/it-procurement/it-form/index.html</a:t>
            </a:r>
            <a:endParaRPr lang="en-US" dirty="0">
              <a:solidFill>
                <a:srgbClr val="287D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4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" grpId="0"/>
      <p:bldP spid="5" grpId="0"/>
      <p:bldP spid="3" grpId="0"/>
      <p:bldP spid="2" grpId="0"/>
      <p:bldP spid="12" grpId="0"/>
      <p:bldP spid="18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10239739" cy="1020762"/>
          </a:xfrm>
        </p:spPr>
        <p:txBody>
          <a:bodyPr/>
          <a:lstStyle/>
          <a:p>
            <a:r>
              <a:rPr lang="en-US" dirty="0"/>
              <a:t>Purchases $2500 or more: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5720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287D2C"/>
                </a:solidFill>
              </a:rPr>
              <a:t>Send an email to </a:t>
            </a:r>
            <a:r>
              <a:rPr lang="en-US" dirty="0">
                <a:solidFill>
                  <a:srgbClr val="287D2C"/>
                </a:solidFill>
                <a:hlinkClick r:id="rId2"/>
              </a:rPr>
              <a:t>sbassett@msu.edu</a:t>
            </a:r>
            <a:r>
              <a:rPr lang="en-US">
                <a:solidFill>
                  <a:srgbClr val="287D2C"/>
                </a:solidFill>
              </a:rPr>
              <a:t>, include:</a:t>
            </a:r>
          </a:p>
        </p:txBody>
      </p:sp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CCF588F7-4136-458E-A222-CF818D7B3D6B}"/>
              </a:ext>
            </a:extLst>
          </p:cNvPr>
          <p:cNvSpPr txBox="1">
            <a:spLocks/>
          </p:cNvSpPr>
          <p:nvPr/>
        </p:nvSpPr>
        <p:spPr>
          <a:xfrm>
            <a:off x="1518169" y="2473126"/>
            <a:ext cx="9373583" cy="72596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>
                <a:solidFill>
                  <a:srgbClr val="287D2C"/>
                </a:solidFill>
              </a:rPr>
              <a:t>For the reviews these will be honorarium and author payments, instead of using the "Honoraria/Speaker/Performer Checklist" you will complete a "Personal Services Contract": </a:t>
            </a:r>
            <a:r>
              <a:rPr lang="en-US" dirty="0">
                <a:solidFill>
                  <a:srgbClr val="287D2C"/>
                </a:solidFill>
                <a:ea typeface="+mn-lt"/>
                <a:cs typeface="+mn-lt"/>
              </a:rPr>
              <a:t>https://upl.msu.edu/common/documents/60for06.pdf</a:t>
            </a:r>
            <a:r>
              <a:rPr lang="en-US" dirty="0">
                <a:solidFill>
                  <a:srgbClr val="287D2C"/>
                </a:solidFill>
              </a:rPr>
              <a:t> </a:t>
            </a:r>
          </a:p>
        </p:txBody>
      </p:sp>
      <p:sp>
        <p:nvSpPr>
          <p:cNvPr id="5" name="Content Placeholder 13">
            <a:extLst>
              <a:ext uri="{FF2B5EF4-FFF2-40B4-BE49-F238E27FC236}">
                <a16:creationId xmlns:a16="http://schemas.microsoft.com/office/drawing/2014/main" id="{50F665DE-B1D2-4D3C-A16E-12F051DB7F83}"/>
              </a:ext>
            </a:extLst>
          </p:cNvPr>
          <p:cNvSpPr txBox="1">
            <a:spLocks/>
          </p:cNvSpPr>
          <p:nvPr/>
        </p:nvSpPr>
        <p:spPr>
          <a:xfrm>
            <a:off x="1495860" y="3141562"/>
            <a:ext cx="9166673" cy="3951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>
                <a:solidFill>
                  <a:srgbClr val="287D2C"/>
                </a:solidFill>
              </a:rPr>
              <a:t>Business purpose</a:t>
            </a:r>
            <a:endParaRPr lang="en-US"/>
          </a:p>
        </p:txBody>
      </p:sp>
      <p:sp>
        <p:nvSpPr>
          <p:cNvPr id="7" name="Content Placeholder 13">
            <a:extLst>
              <a:ext uri="{FF2B5EF4-FFF2-40B4-BE49-F238E27FC236}">
                <a16:creationId xmlns:a16="http://schemas.microsoft.com/office/drawing/2014/main" id="{CDEE5E3F-53E0-4850-9938-03CA428B60E4}"/>
              </a:ext>
            </a:extLst>
          </p:cNvPr>
          <p:cNvSpPr txBox="1">
            <a:spLocks/>
          </p:cNvSpPr>
          <p:nvPr/>
        </p:nvSpPr>
        <p:spPr>
          <a:xfrm>
            <a:off x="1497678" y="3422604"/>
            <a:ext cx="9144000" cy="32150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Content Placeholder 13">
            <a:extLst>
              <a:ext uri="{FF2B5EF4-FFF2-40B4-BE49-F238E27FC236}">
                <a16:creationId xmlns:a16="http://schemas.microsoft.com/office/drawing/2014/main" id="{F1583C13-7F31-4912-A282-E7055EB86249}"/>
              </a:ext>
            </a:extLst>
          </p:cNvPr>
          <p:cNvSpPr txBox="1">
            <a:spLocks/>
          </p:cNvSpPr>
          <p:nvPr/>
        </p:nvSpPr>
        <p:spPr>
          <a:xfrm>
            <a:off x="1493513" y="3419078"/>
            <a:ext cx="9321405" cy="32470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>
                <a:solidFill>
                  <a:srgbClr val="287D2C"/>
                </a:solidFill>
              </a:rPr>
              <a:t>$ amount</a:t>
            </a:r>
          </a:p>
        </p:txBody>
      </p:sp>
      <p:sp>
        <p:nvSpPr>
          <p:cNvPr id="8" name="Content Placeholder 13">
            <a:extLst>
              <a:ext uri="{FF2B5EF4-FFF2-40B4-BE49-F238E27FC236}">
                <a16:creationId xmlns:a16="http://schemas.microsoft.com/office/drawing/2014/main" id="{340C455E-0092-47CA-8BD1-BBB58CABA39C}"/>
              </a:ext>
            </a:extLst>
          </p:cNvPr>
          <p:cNvSpPr txBox="1">
            <a:spLocks/>
          </p:cNvSpPr>
          <p:nvPr/>
        </p:nvSpPr>
        <p:spPr>
          <a:xfrm>
            <a:off x="1493782" y="5044718"/>
            <a:ext cx="9144000" cy="5720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10" name="Content Placeholder 13">
            <a:extLst>
              <a:ext uri="{FF2B5EF4-FFF2-40B4-BE49-F238E27FC236}">
                <a16:creationId xmlns:a16="http://schemas.microsoft.com/office/drawing/2014/main" id="{8FA49C5C-21E2-479F-ABBF-6331B3DD6BE0}"/>
              </a:ext>
            </a:extLst>
          </p:cNvPr>
          <p:cNvSpPr txBox="1">
            <a:spLocks/>
          </p:cNvSpPr>
          <p:nvPr/>
        </p:nvSpPr>
        <p:spPr>
          <a:xfrm>
            <a:off x="1493782" y="3745036"/>
            <a:ext cx="9166672" cy="77601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>
                <a:solidFill>
                  <a:srgbClr val="287D2C"/>
                </a:solidFill>
              </a:rPr>
              <a:t>US Citizen </a:t>
            </a:r>
            <a:r>
              <a:rPr lang="en-US" dirty="0">
                <a:solidFill>
                  <a:srgbClr val="287D2C"/>
                </a:solidFill>
                <a:ea typeface="+mn-lt"/>
                <a:cs typeface="+mn-lt"/>
              </a:rPr>
              <a:t>will</a:t>
            </a:r>
            <a:r>
              <a:rPr lang="en-US" dirty="0">
                <a:solidFill>
                  <a:srgbClr val="287D2C"/>
                </a:solidFill>
              </a:rPr>
              <a:t> complete a W9, link:  </a:t>
            </a:r>
            <a:r>
              <a:rPr lang="en-US" dirty="0">
                <a:solidFill>
                  <a:srgbClr val="287D2C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https://www.irs.gov/pub/irs-pdf/fw9.pdf</a:t>
            </a:r>
            <a:r>
              <a:rPr lang="en-US" dirty="0">
                <a:solidFill>
                  <a:srgbClr val="287D2C"/>
                </a:solidFill>
                <a:ea typeface="+mn-lt"/>
                <a:cs typeface="+mn-lt"/>
              </a:rPr>
              <a:t>;</a:t>
            </a:r>
            <a:r>
              <a:rPr lang="en-US" dirty="0">
                <a:solidFill>
                  <a:srgbClr val="287D2C"/>
                </a:solidFill>
              </a:rPr>
              <a:t>   If the person is a foreign person have them complete a W-8Ben, here is a link: </a:t>
            </a:r>
            <a:r>
              <a:rPr lang="en-US" dirty="0">
                <a:solidFill>
                  <a:srgbClr val="287D2C"/>
                </a:solidFill>
                <a:ea typeface="+mn-lt"/>
                <a:cs typeface="+mn-lt"/>
              </a:rPr>
              <a:t>https://www.irs.gov/pub/irs-pdf/fw8ben.pdf</a:t>
            </a:r>
          </a:p>
        </p:txBody>
      </p:sp>
      <p:sp>
        <p:nvSpPr>
          <p:cNvPr id="21" name="Content Placeholder 13">
            <a:extLst>
              <a:ext uri="{FF2B5EF4-FFF2-40B4-BE49-F238E27FC236}">
                <a16:creationId xmlns:a16="http://schemas.microsoft.com/office/drawing/2014/main" id="{26C2F8B0-FB4A-42D0-984B-A00D8331E589}"/>
              </a:ext>
            </a:extLst>
          </p:cNvPr>
          <p:cNvSpPr txBox="1">
            <a:spLocks/>
          </p:cNvSpPr>
          <p:nvPr/>
        </p:nvSpPr>
        <p:spPr>
          <a:xfrm>
            <a:off x="1493781" y="4433859"/>
            <a:ext cx="9144000" cy="57424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>
                <a:solidFill>
                  <a:srgbClr val="287D2C"/>
                </a:solidFill>
                <a:ea typeface="+mn-lt"/>
                <a:cs typeface="+mn-lt"/>
              </a:rPr>
              <a:t>If the person is a foreign person, have them complete the </a:t>
            </a:r>
            <a:r>
              <a:rPr lang="en-US" b="1">
                <a:solidFill>
                  <a:srgbClr val="287D2C"/>
                </a:solidFill>
                <a:ea typeface="+mn-lt"/>
                <a:cs typeface="+mn-lt"/>
              </a:rPr>
              <a:t>Non-Resident Alien Personal Services Contract</a:t>
            </a:r>
            <a:r>
              <a:rPr lang="en-US">
                <a:solidFill>
                  <a:srgbClr val="287D2C"/>
                </a:solidFill>
                <a:ea typeface="+mn-lt"/>
                <a:cs typeface="+mn-lt"/>
              </a:rPr>
              <a:t>, here is a link:  https://ctlr.msu.edu/Download.aspx?id=Travel</a:t>
            </a:r>
          </a:p>
          <a:p>
            <a:endParaRPr lang="en-US" dirty="0">
              <a:solidFill>
                <a:srgbClr val="287D2C"/>
              </a:solidFill>
            </a:endParaRPr>
          </a:p>
        </p:txBody>
      </p:sp>
      <p:sp>
        <p:nvSpPr>
          <p:cNvPr id="23" name="Content Placeholder 13">
            <a:extLst>
              <a:ext uri="{FF2B5EF4-FFF2-40B4-BE49-F238E27FC236}">
                <a16:creationId xmlns:a16="http://schemas.microsoft.com/office/drawing/2014/main" id="{5A2E3FC6-147B-403A-8A05-518F1142CA52}"/>
              </a:ext>
            </a:extLst>
          </p:cNvPr>
          <p:cNvSpPr txBox="1">
            <a:spLocks/>
          </p:cNvSpPr>
          <p:nvPr/>
        </p:nvSpPr>
        <p:spPr>
          <a:xfrm>
            <a:off x="1489900" y="4932576"/>
            <a:ext cx="9154436" cy="6178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>
                <a:solidFill>
                  <a:srgbClr val="287D2C"/>
                </a:solidFill>
              </a:rPr>
              <a:t>Leadership to send their approval to pay in the email and copy the faculty advisor to make them aware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Content Placeholder 13">
            <a:extLst>
              <a:ext uri="{FF2B5EF4-FFF2-40B4-BE49-F238E27FC236}">
                <a16:creationId xmlns:a16="http://schemas.microsoft.com/office/drawing/2014/main" id="{AF45C2DF-780A-4041-B111-1F4C8D762327}"/>
              </a:ext>
            </a:extLst>
          </p:cNvPr>
          <p:cNvSpPr txBox="1">
            <a:spLocks/>
          </p:cNvSpPr>
          <p:nvPr/>
        </p:nvSpPr>
        <p:spPr>
          <a:xfrm>
            <a:off x="1486019" y="5495732"/>
            <a:ext cx="9144001" cy="916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>
                <a:solidFill>
                  <a:srgbClr val="287D2C"/>
                </a:solidFill>
              </a:rPr>
              <a:t>Example email:  Subject line:  Please pay </a:t>
            </a:r>
            <a:r>
              <a:rPr lang="en-US" u="sng" dirty="0">
                <a:solidFill>
                  <a:srgbClr val="287D2C"/>
                </a:solidFill>
              </a:rPr>
              <a:t>Name</a:t>
            </a:r>
            <a:r>
              <a:rPr lang="en-US" dirty="0">
                <a:solidFill>
                  <a:srgbClr val="287D2C"/>
                </a:solidFill>
              </a:rPr>
              <a:t> an honorarium.  Content:  Please pay </a:t>
            </a:r>
            <a:r>
              <a:rPr lang="en-US" u="sng" dirty="0">
                <a:solidFill>
                  <a:srgbClr val="287D2C"/>
                </a:solidFill>
              </a:rPr>
              <a:t>name</a:t>
            </a:r>
            <a:r>
              <a:rPr lang="en-US" dirty="0">
                <a:solidFill>
                  <a:srgbClr val="287D2C"/>
                </a:solidFill>
              </a:rPr>
              <a:t> in the amount of </a:t>
            </a:r>
            <a:r>
              <a:rPr lang="en-US" u="sng" dirty="0">
                <a:solidFill>
                  <a:srgbClr val="287D2C"/>
                </a:solidFill>
              </a:rPr>
              <a:t>$ amount</a:t>
            </a:r>
            <a:r>
              <a:rPr lang="en-US" dirty="0">
                <a:solidFill>
                  <a:srgbClr val="287D2C"/>
                </a:solidFill>
              </a:rPr>
              <a:t>.  Included is the </a:t>
            </a:r>
            <a:r>
              <a:rPr lang="en-US" u="sng" dirty="0">
                <a:solidFill>
                  <a:srgbClr val="287D2C"/>
                </a:solidFill>
              </a:rPr>
              <a:t>Personal Services Contract or Non-Resident Alien Personal Services Contract</a:t>
            </a:r>
            <a:r>
              <a:rPr lang="en-US" dirty="0">
                <a:solidFill>
                  <a:srgbClr val="287D2C"/>
                </a:solidFill>
              </a:rPr>
              <a:t>.  This is the </a:t>
            </a:r>
            <a:r>
              <a:rPr lang="en-US" u="sng" dirty="0">
                <a:solidFill>
                  <a:srgbClr val="287D2C"/>
                </a:solidFill>
              </a:rPr>
              <a:t>speakers for our ILR Symposium</a:t>
            </a:r>
            <a:r>
              <a:rPr lang="en-US" dirty="0">
                <a:solidFill>
                  <a:srgbClr val="287D2C"/>
                </a:solidFill>
              </a:rPr>
              <a:t>.</a:t>
            </a:r>
            <a:endParaRPr lang="en-US" dirty="0">
              <a:solidFill>
                <a:srgbClr val="287D2C"/>
              </a:solidFill>
              <a:ea typeface="+mn-lt"/>
              <a:cs typeface="+mn-lt"/>
            </a:endParaRPr>
          </a:p>
          <a:p>
            <a:endParaRPr lang="en-US" dirty="0">
              <a:solidFill>
                <a:srgbClr val="287D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6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" grpId="0"/>
      <p:bldP spid="5" grpId="0"/>
      <p:bldP spid="2" grpId="0"/>
      <p:bldP spid="10" grpId="0"/>
      <p:bldP spid="21" grpId="0"/>
      <p:bldP spid="23" grpId="0"/>
      <p:bldP spid="2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1660</Words>
  <Application>Microsoft Office PowerPoint</Application>
  <PresentationFormat>Custom</PresentationFormat>
  <Paragraphs>132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Consolas</vt:lpstr>
      <vt:lpstr>Corbel</vt:lpstr>
      <vt:lpstr>Segoe UI</vt:lpstr>
      <vt:lpstr>Times New Roman</vt:lpstr>
      <vt:lpstr>Wingdings</vt:lpstr>
      <vt:lpstr>Chalkboard 16x9</vt:lpstr>
      <vt:lpstr>Accounting for the Reviews:</vt:lpstr>
      <vt:lpstr>What you need to know about: </vt:lpstr>
      <vt:lpstr>Invoices to be paid: </vt:lpstr>
      <vt:lpstr>Reimbursement Requests: </vt:lpstr>
      <vt:lpstr>Honoraria payments for authors and symposia speakers under $2500:</vt:lpstr>
      <vt:lpstr>Gifts and Gift Card Purchases: </vt:lpstr>
      <vt:lpstr>IT Related purchases: </vt:lpstr>
      <vt:lpstr>IT Related Purchases:</vt:lpstr>
      <vt:lpstr>Purchases $2500 or more:</vt:lpstr>
      <vt:lpstr>Travel arrangements for guests:</vt:lpstr>
      <vt:lpstr>Paying students for services:</vt:lpstr>
      <vt:lpstr>MSU MAIL SERVICES – how to use</vt:lpstr>
      <vt:lpstr>MSU MAIL SERVICES – how to use – con’t</vt:lpstr>
      <vt:lpstr>Questions and final information: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Sharon  Bassette</dc:creator>
  <cp:lastModifiedBy>Sharon  Bassette</cp:lastModifiedBy>
  <cp:revision>1014</cp:revision>
  <dcterms:created xsi:type="dcterms:W3CDTF">2021-09-27T13:23:31Z</dcterms:created>
  <dcterms:modified xsi:type="dcterms:W3CDTF">2022-02-08T14:48:04Z</dcterms:modified>
</cp:coreProperties>
</file>